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483" r:id="rId2"/>
    <p:sldId id="484" r:id="rId3"/>
    <p:sldId id="485" r:id="rId4"/>
    <p:sldId id="486" r:id="rId5"/>
    <p:sldId id="487" r:id="rId6"/>
    <p:sldId id="499" r:id="rId7"/>
    <p:sldId id="488" r:id="rId8"/>
    <p:sldId id="494" r:id="rId9"/>
    <p:sldId id="500" r:id="rId10"/>
    <p:sldId id="495" r:id="rId11"/>
    <p:sldId id="496" r:id="rId12"/>
    <p:sldId id="497" r:id="rId13"/>
    <p:sldId id="498" r:id="rId14"/>
    <p:sldId id="501" r:id="rId15"/>
    <p:sldId id="462" r:id="rId16"/>
    <p:sldId id="463" r:id="rId17"/>
    <p:sldId id="464" r:id="rId18"/>
    <p:sldId id="506" r:id="rId19"/>
    <p:sldId id="489" r:id="rId20"/>
    <p:sldId id="490" r:id="rId21"/>
    <p:sldId id="491" r:id="rId22"/>
    <p:sldId id="492" r:id="rId23"/>
    <p:sldId id="493" r:id="rId24"/>
    <p:sldId id="504" r:id="rId25"/>
    <p:sldId id="400" r:id="rId26"/>
    <p:sldId id="403" r:id="rId27"/>
    <p:sldId id="468" r:id="rId28"/>
    <p:sldId id="505" r:id="rId29"/>
    <p:sldId id="480" r:id="rId30"/>
    <p:sldId id="471" r:id="rId31"/>
    <p:sldId id="466" r:id="rId32"/>
    <p:sldId id="470" r:id="rId33"/>
    <p:sldId id="502" r:id="rId34"/>
    <p:sldId id="503" r:id="rId35"/>
    <p:sldId id="447" r:id="rId3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B679"/>
    <a:srgbClr val="FF3300"/>
    <a:srgbClr val="339966"/>
    <a:srgbClr val="FF6600"/>
    <a:srgbClr val="17694B"/>
    <a:srgbClr val="2D875A"/>
    <a:srgbClr val="FFD1D1"/>
    <a:srgbClr val="CDEFDE"/>
    <a:srgbClr val="24A476"/>
    <a:srgbClr val="1D87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3" autoAdjust="0"/>
    <p:restoredTop sz="99824" autoAdjust="0"/>
  </p:normalViewPr>
  <p:slideViewPr>
    <p:cSldViewPr snapToObjects="1">
      <p:cViewPr varScale="1">
        <p:scale>
          <a:sx n="50" d="100"/>
          <a:sy n="50" d="100"/>
        </p:scale>
        <p:origin x="-1062" y="-90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28"/>
    </p:cViewPr>
  </p:sorterViewPr>
  <p:notesViewPr>
    <p:cSldViewPr snapToObjects="1">
      <p:cViewPr>
        <p:scale>
          <a:sx n="66" d="100"/>
          <a:sy n="66" d="100"/>
        </p:scale>
        <p:origin x="-2304" y="-72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1.2368609896478724E-2"/>
          <c:y val="2.8458115405501593E-2"/>
          <c:w val="0.95464843037961156"/>
          <c:h val="0.73865715041894564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0"/>
                  <c:y val="2.84581154055007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Moderadamente peor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2.0614349827464398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layout>
                <c:manualLayout>
                  <c:x val="0"/>
                  <c:y val="-1.89720769370005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Moderadamente mejor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Hoja1!$E$2:$E$3</c:f>
              <c:numCache>
                <c:formatCode>0</c:formatCode>
                <c:ptCount val="2"/>
                <c:pt idx="0">
                  <c:v>51</c:v>
                </c:pt>
                <c:pt idx="1">
                  <c:v>56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7694B"/>
            </a:solidFill>
          </c:spPr>
          <c:dLbls>
            <c:dLbl>
              <c:idx val="0"/>
              <c:layout>
                <c:manualLayout>
                  <c:x val="2.0614349827464502E-3"/>
                  <c:y val="6.32402564566683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1434982746461E-3"/>
                  <c:y val="3.16176384544582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Hoja1!$F$2:$F$3</c:f>
              <c:numCache>
                <c:formatCode>0</c:formatCode>
                <c:ptCount val="2"/>
                <c:pt idx="0">
                  <c:v>14</c:v>
                </c:pt>
                <c:pt idx="1">
                  <c:v>22</c:v>
                </c:pt>
              </c:numCache>
            </c:numRef>
          </c:val>
        </c:ser>
        <c:dLbls/>
        <c:shape val="box"/>
        <c:axId val="71099136"/>
        <c:axId val="71100672"/>
        <c:axId val="0"/>
      </c:bar3DChart>
      <c:catAx>
        <c:axId val="71099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71100672"/>
        <c:crosses val="autoZero"/>
        <c:auto val="1"/>
        <c:lblAlgn val="ctr"/>
        <c:lblOffset val="100"/>
      </c:catAx>
      <c:valAx>
        <c:axId val="71100672"/>
        <c:scaling>
          <c:orientation val="minMax"/>
        </c:scaling>
        <c:delete val="1"/>
        <c:axPos val="l"/>
        <c:numFmt formatCode="0%" sourceLinked="1"/>
        <c:tickLblPos val="none"/>
        <c:crossAx val="71099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[1]rentabilidad!$A$18</c:f>
              <c:strCache>
                <c:ptCount val="1"/>
                <c:pt idx="0">
                  <c:v>Aumentará </c:v>
                </c:pt>
              </c:strCache>
            </c:strRef>
          </c:tx>
          <c:spPr>
            <a:ln>
              <a:solidFill>
                <a:srgbClr val="1D8761"/>
              </a:solidFill>
            </a:ln>
          </c:spPr>
          <c:marker>
            <c:spPr>
              <a:solidFill>
                <a:srgbClr val="1D8761"/>
              </a:solidFill>
              <a:ln>
                <a:solidFill>
                  <a:srgbClr val="1D8761"/>
                </a:solidFill>
              </a:ln>
            </c:spPr>
          </c:marker>
          <c:dLbls>
            <c:delete val="1"/>
          </c:dLbls>
          <c:cat>
            <c:numRef>
              <c:f>[1]rentabilidad!$B$17:$AM$17</c:f>
              <c:numCache>
                <c:formatCode>mmm\-yy</c:formatCode>
                <c:ptCount val="38"/>
                <c:pt idx="0">
                  <c:v>35977</c:v>
                </c:pt>
                <c:pt idx="1">
                  <c:v>36069</c:v>
                </c:pt>
                <c:pt idx="2">
                  <c:v>36342</c:v>
                </c:pt>
                <c:pt idx="3">
                  <c:v>36434</c:v>
                </c:pt>
                <c:pt idx="4">
                  <c:v>36708</c:v>
                </c:pt>
                <c:pt idx="5">
                  <c:v>36800</c:v>
                </c:pt>
                <c:pt idx="6">
                  <c:v>37073</c:v>
                </c:pt>
                <c:pt idx="7">
                  <c:v>37165</c:v>
                </c:pt>
                <c:pt idx="8">
                  <c:v>37438</c:v>
                </c:pt>
                <c:pt idx="9">
                  <c:v>37530</c:v>
                </c:pt>
                <c:pt idx="10">
                  <c:v>37804</c:v>
                </c:pt>
                <c:pt idx="11">
                  <c:v>37895</c:v>
                </c:pt>
                <c:pt idx="12">
                  <c:v>38139</c:v>
                </c:pt>
                <c:pt idx="13">
                  <c:v>38261</c:v>
                </c:pt>
                <c:pt idx="14">
                  <c:v>38504</c:v>
                </c:pt>
                <c:pt idx="15">
                  <c:v>38626</c:v>
                </c:pt>
                <c:pt idx="16">
                  <c:v>38869</c:v>
                </c:pt>
                <c:pt idx="17">
                  <c:v>38991</c:v>
                </c:pt>
                <c:pt idx="18">
                  <c:v>39234</c:v>
                </c:pt>
                <c:pt idx="19">
                  <c:v>39356</c:v>
                </c:pt>
                <c:pt idx="20">
                  <c:v>39600</c:v>
                </c:pt>
                <c:pt idx="21">
                  <c:v>39722</c:v>
                </c:pt>
                <c:pt idx="22">
                  <c:v>39965</c:v>
                </c:pt>
                <c:pt idx="23">
                  <c:v>40087</c:v>
                </c:pt>
                <c:pt idx="24">
                  <c:v>40330</c:v>
                </c:pt>
                <c:pt idx="25">
                  <c:v>40452</c:v>
                </c:pt>
                <c:pt idx="26">
                  <c:v>40695</c:v>
                </c:pt>
                <c:pt idx="27">
                  <c:v>40817</c:v>
                </c:pt>
                <c:pt idx="28">
                  <c:v>41061</c:v>
                </c:pt>
                <c:pt idx="29">
                  <c:v>41183</c:v>
                </c:pt>
                <c:pt idx="30">
                  <c:v>41426</c:v>
                </c:pt>
                <c:pt idx="31">
                  <c:v>41548</c:v>
                </c:pt>
                <c:pt idx="32">
                  <c:v>41791</c:v>
                </c:pt>
                <c:pt idx="33">
                  <c:v>41913</c:v>
                </c:pt>
                <c:pt idx="34">
                  <c:v>42156</c:v>
                </c:pt>
                <c:pt idx="35">
                  <c:v>42278</c:v>
                </c:pt>
                <c:pt idx="36">
                  <c:v>42522</c:v>
                </c:pt>
                <c:pt idx="37">
                  <c:v>42644</c:v>
                </c:pt>
              </c:numCache>
            </c:numRef>
          </c:cat>
          <c:val>
            <c:numRef>
              <c:f>[1]rentabilidad!$B$18:$AM$18</c:f>
              <c:numCache>
                <c:formatCode>General</c:formatCode>
                <c:ptCount val="38"/>
                <c:pt idx="0">
                  <c:v>41</c:v>
                </c:pt>
                <c:pt idx="1">
                  <c:v>23</c:v>
                </c:pt>
                <c:pt idx="2">
                  <c:v>30</c:v>
                </c:pt>
                <c:pt idx="4">
                  <c:v>22</c:v>
                </c:pt>
                <c:pt idx="5">
                  <c:v>31</c:v>
                </c:pt>
                <c:pt idx="6">
                  <c:v>37</c:v>
                </c:pt>
                <c:pt idx="7">
                  <c:v>24</c:v>
                </c:pt>
                <c:pt idx="8">
                  <c:v>14</c:v>
                </c:pt>
                <c:pt idx="9">
                  <c:v>36</c:v>
                </c:pt>
                <c:pt idx="10">
                  <c:v>37</c:v>
                </c:pt>
                <c:pt idx="11">
                  <c:v>40</c:v>
                </c:pt>
                <c:pt idx="12">
                  <c:v>30</c:v>
                </c:pt>
                <c:pt idx="13">
                  <c:v>40</c:v>
                </c:pt>
                <c:pt idx="14">
                  <c:v>33</c:v>
                </c:pt>
                <c:pt idx="15">
                  <c:v>26</c:v>
                </c:pt>
                <c:pt idx="16">
                  <c:v>26</c:v>
                </c:pt>
                <c:pt idx="17">
                  <c:v>0</c:v>
                </c:pt>
                <c:pt idx="18">
                  <c:v>25</c:v>
                </c:pt>
                <c:pt idx="19">
                  <c:v>37</c:v>
                </c:pt>
                <c:pt idx="27">
                  <c:v>28</c:v>
                </c:pt>
                <c:pt idx="28">
                  <c:v>15</c:v>
                </c:pt>
                <c:pt idx="29">
                  <c:v>30</c:v>
                </c:pt>
                <c:pt idx="30">
                  <c:v>22</c:v>
                </c:pt>
                <c:pt idx="31">
                  <c:v>23</c:v>
                </c:pt>
                <c:pt idx="32">
                  <c:v>21</c:v>
                </c:pt>
                <c:pt idx="33">
                  <c:v>20</c:v>
                </c:pt>
                <c:pt idx="34">
                  <c:v>15</c:v>
                </c:pt>
                <c:pt idx="35">
                  <c:v>18</c:v>
                </c:pt>
                <c:pt idx="36">
                  <c:v>44</c:v>
                </c:pt>
                <c:pt idx="37">
                  <c:v>52</c:v>
                </c:pt>
              </c:numCache>
            </c:numRef>
          </c:val>
        </c:ser>
        <c:ser>
          <c:idx val="1"/>
          <c:order val="1"/>
          <c:tx>
            <c:strRef>
              <c:f>[1]rentabilidad!$A$19</c:f>
              <c:strCache>
                <c:ptCount val="1"/>
                <c:pt idx="0">
                  <c:v>Disminuirá</c:v>
                </c:pt>
              </c:strCache>
            </c:strRef>
          </c:tx>
          <c:dLbls>
            <c:delete val="1"/>
          </c:dLbls>
          <c:cat>
            <c:numRef>
              <c:f>[1]rentabilidad!$B$17:$AM$17</c:f>
              <c:numCache>
                <c:formatCode>mmm\-yy</c:formatCode>
                <c:ptCount val="38"/>
                <c:pt idx="0">
                  <c:v>35977</c:v>
                </c:pt>
                <c:pt idx="1">
                  <c:v>36069</c:v>
                </c:pt>
                <c:pt idx="2">
                  <c:v>36342</c:v>
                </c:pt>
                <c:pt idx="3">
                  <c:v>36434</c:v>
                </c:pt>
                <c:pt idx="4">
                  <c:v>36708</c:v>
                </c:pt>
                <c:pt idx="5">
                  <c:v>36800</c:v>
                </c:pt>
                <c:pt idx="6">
                  <c:v>37073</c:v>
                </c:pt>
                <c:pt idx="7">
                  <c:v>37165</c:v>
                </c:pt>
                <c:pt idx="8">
                  <c:v>37438</c:v>
                </c:pt>
                <c:pt idx="9">
                  <c:v>37530</c:v>
                </c:pt>
                <c:pt idx="10">
                  <c:v>37804</c:v>
                </c:pt>
                <c:pt idx="11">
                  <c:v>37895</c:v>
                </c:pt>
                <c:pt idx="12">
                  <c:v>38139</c:v>
                </c:pt>
                <c:pt idx="13">
                  <c:v>38261</c:v>
                </c:pt>
                <c:pt idx="14">
                  <c:v>38504</c:v>
                </c:pt>
                <c:pt idx="15">
                  <c:v>38626</c:v>
                </c:pt>
                <c:pt idx="16">
                  <c:v>38869</c:v>
                </c:pt>
                <c:pt idx="17">
                  <c:v>38991</c:v>
                </c:pt>
                <c:pt idx="18">
                  <c:v>39234</c:v>
                </c:pt>
                <c:pt idx="19">
                  <c:v>39356</c:v>
                </c:pt>
                <c:pt idx="20">
                  <c:v>39600</c:v>
                </c:pt>
                <c:pt idx="21">
                  <c:v>39722</c:v>
                </c:pt>
                <c:pt idx="22">
                  <c:v>39965</c:v>
                </c:pt>
                <c:pt idx="23">
                  <c:v>40087</c:v>
                </c:pt>
                <c:pt idx="24">
                  <c:v>40330</c:v>
                </c:pt>
                <c:pt idx="25">
                  <c:v>40452</c:v>
                </c:pt>
                <c:pt idx="26">
                  <c:v>40695</c:v>
                </c:pt>
                <c:pt idx="27">
                  <c:v>40817</c:v>
                </c:pt>
                <c:pt idx="28">
                  <c:v>41061</c:v>
                </c:pt>
                <c:pt idx="29">
                  <c:v>41183</c:v>
                </c:pt>
                <c:pt idx="30">
                  <c:v>41426</c:v>
                </c:pt>
                <c:pt idx="31">
                  <c:v>41548</c:v>
                </c:pt>
                <c:pt idx="32">
                  <c:v>41791</c:v>
                </c:pt>
                <c:pt idx="33">
                  <c:v>41913</c:v>
                </c:pt>
                <c:pt idx="34">
                  <c:v>42156</c:v>
                </c:pt>
                <c:pt idx="35">
                  <c:v>42278</c:v>
                </c:pt>
                <c:pt idx="36">
                  <c:v>42522</c:v>
                </c:pt>
                <c:pt idx="37">
                  <c:v>42644</c:v>
                </c:pt>
              </c:numCache>
            </c:numRef>
          </c:cat>
          <c:val>
            <c:numRef>
              <c:f>[1]rentabilidad!$B$19:$AM$19</c:f>
              <c:numCache>
                <c:formatCode>General</c:formatCode>
                <c:ptCount val="38"/>
                <c:pt idx="0">
                  <c:v>30</c:v>
                </c:pt>
                <c:pt idx="1">
                  <c:v>52</c:v>
                </c:pt>
                <c:pt idx="2">
                  <c:v>35</c:v>
                </c:pt>
                <c:pt idx="4">
                  <c:v>46</c:v>
                </c:pt>
                <c:pt idx="5">
                  <c:v>30</c:v>
                </c:pt>
                <c:pt idx="6">
                  <c:v>28</c:v>
                </c:pt>
                <c:pt idx="7">
                  <c:v>51</c:v>
                </c:pt>
                <c:pt idx="8">
                  <c:v>69</c:v>
                </c:pt>
                <c:pt idx="9">
                  <c:v>34</c:v>
                </c:pt>
                <c:pt idx="10">
                  <c:v>22</c:v>
                </c:pt>
                <c:pt idx="11">
                  <c:v>26</c:v>
                </c:pt>
                <c:pt idx="12">
                  <c:v>28</c:v>
                </c:pt>
                <c:pt idx="13">
                  <c:v>23</c:v>
                </c:pt>
                <c:pt idx="14">
                  <c:v>22</c:v>
                </c:pt>
                <c:pt idx="15">
                  <c:v>34</c:v>
                </c:pt>
                <c:pt idx="16">
                  <c:v>40</c:v>
                </c:pt>
                <c:pt idx="17">
                  <c:v>0</c:v>
                </c:pt>
                <c:pt idx="18">
                  <c:v>26</c:v>
                </c:pt>
                <c:pt idx="19">
                  <c:v>22</c:v>
                </c:pt>
                <c:pt idx="27">
                  <c:v>38</c:v>
                </c:pt>
                <c:pt idx="28">
                  <c:v>56</c:v>
                </c:pt>
                <c:pt idx="29">
                  <c:v>42</c:v>
                </c:pt>
                <c:pt idx="30">
                  <c:v>46</c:v>
                </c:pt>
                <c:pt idx="31">
                  <c:v>41</c:v>
                </c:pt>
                <c:pt idx="32">
                  <c:v>54</c:v>
                </c:pt>
                <c:pt idx="33">
                  <c:v>52</c:v>
                </c:pt>
                <c:pt idx="34">
                  <c:v>52</c:v>
                </c:pt>
                <c:pt idx="35">
                  <c:v>50</c:v>
                </c:pt>
                <c:pt idx="36">
                  <c:v>21</c:v>
                </c:pt>
                <c:pt idx="37">
                  <c:v>23</c:v>
                </c:pt>
              </c:numCache>
            </c:numRef>
          </c:val>
        </c:ser>
        <c:ser>
          <c:idx val="2"/>
          <c:order val="2"/>
          <c:tx>
            <c:strRef>
              <c:f>[1]rentabilidad!$A$20</c:f>
              <c:strCache>
                <c:ptCount val="1"/>
                <c:pt idx="0">
                  <c:v>Balance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[1]rentabilidad!$B$17:$AM$17</c:f>
              <c:numCache>
                <c:formatCode>mmm\-yy</c:formatCode>
                <c:ptCount val="38"/>
                <c:pt idx="0">
                  <c:v>35977</c:v>
                </c:pt>
                <c:pt idx="1">
                  <c:v>36069</c:v>
                </c:pt>
                <c:pt idx="2">
                  <c:v>36342</c:v>
                </c:pt>
                <c:pt idx="3">
                  <c:v>36434</c:v>
                </c:pt>
                <c:pt idx="4">
                  <c:v>36708</c:v>
                </c:pt>
                <c:pt idx="5">
                  <c:v>36800</c:v>
                </c:pt>
                <c:pt idx="6">
                  <c:v>37073</c:v>
                </c:pt>
                <c:pt idx="7">
                  <c:v>37165</c:v>
                </c:pt>
                <c:pt idx="8">
                  <c:v>37438</c:v>
                </c:pt>
                <c:pt idx="9">
                  <c:v>37530</c:v>
                </c:pt>
                <c:pt idx="10">
                  <c:v>37804</c:v>
                </c:pt>
                <c:pt idx="11">
                  <c:v>37895</c:v>
                </c:pt>
                <c:pt idx="12">
                  <c:v>38139</c:v>
                </c:pt>
                <c:pt idx="13">
                  <c:v>38261</c:v>
                </c:pt>
                <c:pt idx="14">
                  <c:v>38504</c:v>
                </c:pt>
                <c:pt idx="15">
                  <c:v>38626</c:v>
                </c:pt>
                <c:pt idx="16">
                  <c:v>38869</c:v>
                </c:pt>
                <c:pt idx="17">
                  <c:v>38991</c:v>
                </c:pt>
                <c:pt idx="18">
                  <c:v>39234</c:v>
                </c:pt>
                <c:pt idx="19">
                  <c:v>39356</c:v>
                </c:pt>
                <c:pt idx="20">
                  <c:v>39600</c:v>
                </c:pt>
                <c:pt idx="21">
                  <c:v>39722</c:v>
                </c:pt>
                <c:pt idx="22">
                  <c:v>39965</c:v>
                </c:pt>
                <c:pt idx="23">
                  <c:v>40087</c:v>
                </c:pt>
                <c:pt idx="24">
                  <c:v>40330</c:v>
                </c:pt>
                <c:pt idx="25">
                  <c:v>40452</c:v>
                </c:pt>
                <c:pt idx="26">
                  <c:v>40695</c:v>
                </c:pt>
                <c:pt idx="27">
                  <c:v>40817</c:v>
                </c:pt>
                <c:pt idx="28">
                  <c:v>41061</c:v>
                </c:pt>
                <c:pt idx="29">
                  <c:v>41183</c:v>
                </c:pt>
                <c:pt idx="30">
                  <c:v>41426</c:v>
                </c:pt>
                <c:pt idx="31">
                  <c:v>41548</c:v>
                </c:pt>
                <c:pt idx="32">
                  <c:v>41791</c:v>
                </c:pt>
                <c:pt idx="33">
                  <c:v>41913</c:v>
                </c:pt>
                <c:pt idx="34">
                  <c:v>42156</c:v>
                </c:pt>
                <c:pt idx="35">
                  <c:v>42278</c:v>
                </c:pt>
                <c:pt idx="36">
                  <c:v>42522</c:v>
                </c:pt>
                <c:pt idx="37">
                  <c:v>42644</c:v>
                </c:pt>
              </c:numCache>
            </c:numRef>
          </c:cat>
          <c:val>
            <c:numRef>
              <c:f>[1]rentabilidad!$B$20:$AM$20</c:f>
              <c:numCache>
                <c:formatCode>General</c:formatCode>
                <c:ptCount val="38"/>
                <c:pt idx="0">
                  <c:v>11</c:v>
                </c:pt>
                <c:pt idx="1">
                  <c:v>-29</c:v>
                </c:pt>
                <c:pt idx="2">
                  <c:v>-5</c:v>
                </c:pt>
                <c:pt idx="4">
                  <c:v>-24</c:v>
                </c:pt>
                <c:pt idx="5">
                  <c:v>1</c:v>
                </c:pt>
                <c:pt idx="6">
                  <c:v>9</c:v>
                </c:pt>
                <c:pt idx="7">
                  <c:v>-27</c:v>
                </c:pt>
                <c:pt idx="8">
                  <c:v>-55</c:v>
                </c:pt>
                <c:pt idx="9">
                  <c:v>2</c:v>
                </c:pt>
                <c:pt idx="10">
                  <c:v>15</c:v>
                </c:pt>
                <c:pt idx="11">
                  <c:v>14</c:v>
                </c:pt>
                <c:pt idx="12">
                  <c:v>2</c:v>
                </c:pt>
                <c:pt idx="13">
                  <c:v>17</c:v>
                </c:pt>
                <c:pt idx="14">
                  <c:v>11</c:v>
                </c:pt>
                <c:pt idx="15">
                  <c:v>-8</c:v>
                </c:pt>
                <c:pt idx="16">
                  <c:v>-14</c:v>
                </c:pt>
                <c:pt idx="17">
                  <c:v>0</c:v>
                </c:pt>
                <c:pt idx="18">
                  <c:v>-1</c:v>
                </c:pt>
                <c:pt idx="19">
                  <c:v>15</c:v>
                </c:pt>
                <c:pt idx="27">
                  <c:v>-10</c:v>
                </c:pt>
                <c:pt idx="28">
                  <c:v>-41</c:v>
                </c:pt>
                <c:pt idx="29">
                  <c:v>-12</c:v>
                </c:pt>
                <c:pt idx="30">
                  <c:v>-24</c:v>
                </c:pt>
                <c:pt idx="31">
                  <c:v>-18</c:v>
                </c:pt>
                <c:pt idx="32">
                  <c:v>-33</c:v>
                </c:pt>
                <c:pt idx="33">
                  <c:v>-32</c:v>
                </c:pt>
                <c:pt idx="34">
                  <c:v>-37</c:v>
                </c:pt>
                <c:pt idx="35">
                  <c:v>-32</c:v>
                </c:pt>
                <c:pt idx="36">
                  <c:v>23</c:v>
                </c:pt>
                <c:pt idx="37">
                  <c:v>29</c:v>
                </c:pt>
              </c:numCache>
            </c:numRef>
          </c:val>
        </c:ser>
        <c:dLbls>
          <c:showVal val="1"/>
        </c:dLbls>
        <c:marker val="1"/>
        <c:axId val="88971904"/>
        <c:axId val="88789376"/>
      </c:lineChart>
      <c:catAx>
        <c:axId val="88971904"/>
        <c:scaling>
          <c:orientation val="minMax"/>
        </c:scaling>
        <c:axPos val="b"/>
        <c:numFmt formatCode="mmm\-yy" sourceLinked="1"/>
        <c:tickLblPos val="low"/>
        <c:txPr>
          <a:bodyPr rot="-5400000" vert="horz"/>
          <a:lstStyle/>
          <a:p>
            <a:pPr>
              <a:defRPr/>
            </a:pPr>
            <a:endParaRPr lang="es-AR"/>
          </a:p>
        </c:txPr>
        <c:crossAx val="88789376"/>
        <c:crosses val="autoZero"/>
        <c:lblAlgn val="ctr"/>
        <c:lblOffset val="100"/>
      </c:catAx>
      <c:valAx>
        <c:axId val="88789376"/>
        <c:scaling>
          <c:orientation val="minMax"/>
        </c:scaling>
        <c:axPos val="l"/>
        <c:numFmt formatCode="General" sourceLinked="1"/>
        <c:tickLblPos val="nextTo"/>
        <c:crossAx val="889719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es-A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/>
      <c:bar3DChart>
        <c:barDir val="col"/>
        <c:grouping val="percentStacked"/>
        <c:ser>
          <c:idx val="0"/>
          <c:order val="0"/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-7.5585076202129194E-17"/>
                  <c:y val="-2.41962717736677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Hoja1!$B$2:$B$7</c:f>
              <c:numCache>
                <c:formatCode>General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24</c:v>
                </c:pt>
                <c:pt idx="3">
                  <c:v>29</c:v>
                </c:pt>
                <c:pt idx="4">
                  <c:v>32</c:v>
                </c:pt>
                <c:pt idx="5">
                  <c:v>44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Hoja1!$C$2:$C$7</c:f>
              <c:numCache>
                <c:formatCode>General</c:formatCode>
                <c:ptCount val="6"/>
                <c:pt idx="0">
                  <c:v>30</c:v>
                </c:pt>
                <c:pt idx="1">
                  <c:v>38</c:v>
                </c:pt>
                <c:pt idx="2">
                  <c:v>35</c:v>
                </c:pt>
                <c:pt idx="3">
                  <c:v>31</c:v>
                </c:pt>
                <c:pt idx="4">
                  <c:v>43</c:v>
                </c:pt>
                <c:pt idx="5">
                  <c:v>37</c:v>
                </c:pt>
              </c:numCache>
            </c:numRef>
          </c:val>
        </c:ser>
        <c:ser>
          <c:idx val="2"/>
          <c:order val="2"/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Hoja1!$D$2:$D$7</c:f>
              <c:numCache>
                <c:formatCode>General</c:formatCode>
                <c:ptCount val="6"/>
                <c:pt idx="0">
                  <c:v>56</c:v>
                </c:pt>
                <c:pt idx="1">
                  <c:v>42</c:v>
                </c:pt>
                <c:pt idx="2">
                  <c:v>41</c:v>
                </c:pt>
                <c:pt idx="3">
                  <c:v>40</c:v>
                </c:pt>
                <c:pt idx="4">
                  <c:v>25</c:v>
                </c:pt>
                <c:pt idx="5">
                  <c:v>19</c:v>
                </c:pt>
              </c:numCache>
            </c:numRef>
          </c:val>
        </c:ser>
        <c:dLbls/>
        <c:shape val="box"/>
        <c:axId val="89340928"/>
        <c:axId val="89346816"/>
        <c:axId val="0"/>
      </c:bar3DChart>
      <c:catAx>
        <c:axId val="8934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>
                <a:solidFill>
                  <a:schemeClr val="bg1"/>
                </a:solidFill>
              </a:defRPr>
            </a:pPr>
            <a:endParaRPr lang="es-AR"/>
          </a:p>
        </c:txPr>
        <c:crossAx val="89346816"/>
        <c:crosses val="autoZero"/>
        <c:auto val="1"/>
        <c:lblAlgn val="ctr"/>
        <c:lblOffset val="100"/>
      </c:catAx>
      <c:valAx>
        <c:axId val="89346816"/>
        <c:scaling>
          <c:orientation val="minMax"/>
        </c:scaling>
        <c:delete val="1"/>
        <c:axPos val="l"/>
        <c:numFmt formatCode="0%" sourceLinked="1"/>
        <c:tickLblPos val="none"/>
        <c:crossAx val="89340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3.3587705505306299E-2"/>
          <c:w val="1"/>
          <c:h val="0.7086010492251230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5"/>
            </a:solidFill>
          </c:spPr>
          <c:dPt>
            <c:idx val="0"/>
            <c:spPr>
              <a:solidFill>
                <a:srgbClr val="1D8761"/>
              </a:solidFill>
            </c:spPr>
          </c:dPt>
          <c:dPt>
            <c:idx val="1"/>
            <c:spPr>
              <a:solidFill>
                <a:srgbClr val="1D8761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2.873140857392834E-3"/>
                  <c:y val="7.66754195799610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65748031496184E-3"/>
                  <c:y val="0.130237246655617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938320209974611E-3"/>
                  <c:y val="0.1368569883286498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115485564304502E-4"/>
                  <c:y val="0.132553443946272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364610673665898E-3"/>
                  <c:y val="6.04238521763077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 significativamente</c:v>
                </c:pt>
                <c:pt idx="1">
                  <c:v>Aumentará moderadamente</c:v>
                </c:pt>
                <c:pt idx="2">
                  <c:v>No se modificará</c:v>
                </c:pt>
                <c:pt idx="3">
                  <c:v>Disminuirá levemente</c:v>
                </c:pt>
                <c:pt idx="4">
                  <c:v>Disminuirá significativamente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4</c:v>
                </c:pt>
                <c:pt idx="1">
                  <c:v>48</c:v>
                </c:pt>
                <c:pt idx="2">
                  <c:v>25</c:v>
                </c:pt>
                <c:pt idx="3">
                  <c:v>19</c:v>
                </c:pt>
                <c:pt idx="4">
                  <c:v>4</c:v>
                </c:pt>
              </c:numCache>
            </c:numRef>
          </c:val>
        </c:ser>
        <c:dLbls/>
        <c:gapWidth val="138"/>
        <c:gapDepth val="0"/>
        <c:shape val="box"/>
        <c:axId val="55374976"/>
        <c:axId val="55376512"/>
        <c:axId val="0"/>
      </c:bar3DChart>
      <c:catAx>
        <c:axId val="553749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s-ES" sz="1600">
                <a:solidFill>
                  <a:schemeClr val="tx1"/>
                </a:solidFill>
              </a:defRPr>
            </a:pPr>
            <a:endParaRPr lang="es-AR"/>
          </a:p>
        </c:txPr>
        <c:crossAx val="55376512"/>
        <c:crosses val="autoZero"/>
        <c:auto val="1"/>
        <c:lblAlgn val="ctr"/>
        <c:lblOffset val="100"/>
      </c:catAx>
      <c:valAx>
        <c:axId val="55376512"/>
        <c:scaling>
          <c:orientation val="minMax"/>
        </c:scaling>
        <c:delete val="1"/>
        <c:axPos val="l"/>
        <c:numFmt formatCode="#,##0" sourceLinked="1"/>
        <c:tickLblPos val="none"/>
        <c:crossAx val="55374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76200">
              <a:solidFill>
                <a:srgbClr val="3CB67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3CB679"/>
              </a:solidFill>
              <a:ln w="76200">
                <a:solidFill>
                  <a:srgbClr val="3CB67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Lbls>
            <c:dLbl>
              <c:idx val="0"/>
              <c:layout>
                <c:manualLayout>
                  <c:x val="5.926721686399657E-3"/>
                  <c:y val="-3.16268791948676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26721686399657E-3"/>
                  <c:y val="-3.16268791948676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16804215999142E-3"/>
                  <c:y val="3.16268791948676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26721686399657E-3"/>
                  <c:y val="-3.16268791948676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68980257273456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3.5930750223797908E-2"/>
                      <c:h val="0.1369182387065685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13</c:v>
                </c:pt>
              </c:numCache>
            </c:numRef>
          </c:val>
        </c:ser>
        <c:dLbls/>
        <c:marker val="1"/>
        <c:axId val="81485824"/>
        <c:axId val="81487360"/>
      </c:lineChart>
      <c:catAx>
        <c:axId val="8148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81487360"/>
        <c:crosses val="autoZero"/>
        <c:auto val="1"/>
        <c:lblAlgn val="ctr"/>
        <c:lblOffset val="100"/>
      </c:catAx>
      <c:valAx>
        <c:axId val="81487360"/>
        <c:scaling>
          <c:orientation val="minMax"/>
          <c:max val="14"/>
          <c:min val="8"/>
        </c:scaling>
        <c:axPos val="l"/>
        <c:majorGridlines/>
        <c:numFmt formatCode="General" sourceLinked="1"/>
        <c:tickLblPos val="nextTo"/>
        <c:crossAx val="81485824"/>
        <c:crosses val="autoZero"/>
        <c:crossBetween val="between"/>
        <c:majorUnit val="2"/>
        <c:minorUnit val="0.2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view3D>
      <c:rotX val="0"/>
      <c:rotY val="0"/>
      <c:perspective val="100"/>
    </c:view3D>
    <c:plotArea>
      <c:layout>
        <c:manualLayout>
          <c:layoutTarget val="inner"/>
          <c:xMode val="edge"/>
          <c:yMode val="edge"/>
          <c:x val="9.0241958470397662E-2"/>
          <c:y val="2.2760049727921991E-2"/>
          <c:w val="0.83584488181064853"/>
          <c:h val="0.6281492492095867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Jul-16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7.196809739244284E-3"/>
                  <c:y val="-2.07145306071053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180858435465696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7209631467894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Educación básica</c:v>
                </c:pt>
                <c:pt idx="1">
                  <c:v>Salud pública</c:v>
                </c:pt>
                <c:pt idx="2">
                  <c:v>Seguridad</c:v>
                </c:pt>
                <c:pt idx="3">
                  <c:v>Infraestructura</c:v>
                </c:pt>
                <c:pt idx="4">
                  <c:v>Apoyo a las PyMEs </c:v>
                </c:pt>
                <c:pt idx="5">
                  <c:v>Lucha narcotráfico</c:v>
                </c:pt>
                <c:pt idx="6">
                  <c:v>Justicia</c:v>
                </c:pt>
                <c:pt idx="7">
                  <c:v>Educación universitaria</c:v>
                </c:pt>
                <c:pt idx="8">
                  <c:v>Contención social</c:v>
                </c:pt>
                <c:pt idx="9">
                  <c:v>Vivienda</c:v>
                </c:pt>
                <c:pt idx="10">
                  <c:v>Otras respuestas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71</c:v>
                </c:pt>
                <c:pt idx="1">
                  <c:v>40</c:v>
                </c:pt>
                <c:pt idx="2">
                  <c:v>39</c:v>
                </c:pt>
                <c:pt idx="3">
                  <c:v>31</c:v>
                </c:pt>
                <c:pt idx="4">
                  <c:v>22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14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Oct-16</c:v>
                </c:pt>
              </c:strCache>
            </c:strRef>
          </c:tx>
          <c:dLbls>
            <c:dLbl>
              <c:idx val="0"/>
              <c:layout>
                <c:manualLayout>
                  <c:x val="2.1953541034863137E-2"/>
                  <c:y val="2.36918905083944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093059461468404E-2"/>
                  <c:y val="-2.36918905083944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604815733947283E-3"/>
                  <c:y val="-2.36918905083944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162889440368375E-3"/>
                  <c:y val="-2.36918905083944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116288944036837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Educación básica</c:v>
                </c:pt>
                <c:pt idx="1">
                  <c:v>Salud pública</c:v>
                </c:pt>
                <c:pt idx="2">
                  <c:v>Seguridad</c:v>
                </c:pt>
                <c:pt idx="3">
                  <c:v>Infraestructura</c:v>
                </c:pt>
                <c:pt idx="4">
                  <c:v>Apoyo a las PyMEs </c:v>
                </c:pt>
                <c:pt idx="5">
                  <c:v>Lucha narcotráfico</c:v>
                </c:pt>
                <c:pt idx="6">
                  <c:v>Justicia</c:v>
                </c:pt>
                <c:pt idx="7">
                  <c:v>Educación universitaria</c:v>
                </c:pt>
                <c:pt idx="8">
                  <c:v>Contención social</c:v>
                </c:pt>
                <c:pt idx="9">
                  <c:v>Vivienda</c:v>
                </c:pt>
                <c:pt idx="10">
                  <c:v>Otras respuestas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61</c:v>
                </c:pt>
                <c:pt idx="1">
                  <c:v>18</c:v>
                </c:pt>
                <c:pt idx="2">
                  <c:v>57</c:v>
                </c:pt>
                <c:pt idx="3">
                  <c:v>30</c:v>
                </c:pt>
                <c:pt idx="4">
                  <c:v>19</c:v>
                </c:pt>
                <c:pt idx="5">
                  <c:v>27</c:v>
                </c:pt>
                <c:pt idx="6">
                  <c:v>45</c:v>
                </c:pt>
                <c:pt idx="7">
                  <c:v>12</c:v>
                </c:pt>
                <c:pt idx="8">
                  <c:v>24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dLbls/>
        <c:shape val="box"/>
        <c:axId val="92675072"/>
        <c:axId val="92717824"/>
        <c:axId val="0"/>
      </c:bar3DChart>
      <c:catAx>
        <c:axId val="92675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92717824"/>
        <c:crosses val="autoZero"/>
        <c:auto val="1"/>
        <c:lblAlgn val="ctr"/>
        <c:lblOffset val="100"/>
      </c:catAx>
      <c:valAx>
        <c:axId val="927178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9267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07173599255861"/>
          <c:y val="0.33479085337668063"/>
          <c:w val="0.10304108402091205"/>
          <c:h val="0.13151461696369207"/>
        </c:manualLayout>
      </c:layout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AR"/>
        </a:p>
      </c:txPr>
    </c:legend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1.2368609896478724E-2"/>
          <c:y val="2.845811540550159E-2"/>
          <c:w val="0.95464843037961156"/>
          <c:h val="0.73865715041894564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0"/>
                  <c:y val="2.84581154055007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Moderadamente peor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2.061434982746439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layout>
                <c:manualLayout>
                  <c:x val="0"/>
                  <c:y val="-1.89720769370005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Moderadamente mejor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Hoja1!$E$2:$E$3</c:f>
              <c:numCache>
                <c:formatCode>0</c:formatCode>
                <c:ptCount val="2"/>
                <c:pt idx="0">
                  <c:v>51</c:v>
                </c:pt>
                <c:pt idx="1">
                  <c:v>56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7694B"/>
            </a:solidFill>
          </c:spPr>
          <c:dLbls>
            <c:dLbl>
              <c:idx val="0"/>
              <c:layout>
                <c:manualLayout>
                  <c:x val="2.0614349827464502E-3"/>
                  <c:y val="6.32402564566683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14349827464606E-3"/>
                  <c:y val="3.16176384544582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Hoja1!$F$2:$F$3</c:f>
              <c:numCache>
                <c:formatCode>0</c:formatCode>
                <c:ptCount val="2"/>
                <c:pt idx="0">
                  <c:v>14</c:v>
                </c:pt>
                <c:pt idx="1">
                  <c:v>22</c:v>
                </c:pt>
              </c:numCache>
            </c:numRef>
          </c:val>
        </c:ser>
        <c:dLbls/>
        <c:shape val="box"/>
        <c:axId val="73426816"/>
        <c:axId val="73428352"/>
        <c:axId val="0"/>
      </c:bar3DChart>
      <c:catAx>
        <c:axId val="73426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73428352"/>
        <c:crosses val="autoZero"/>
        <c:auto val="1"/>
        <c:lblAlgn val="ctr"/>
        <c:lblOffset val="100"/>
      </c:catAx>
      <c:valAx>
        <c:axId val="73428352"/>
        <c:scaling>
          <c:orientation val="minMax"/>
        </c:scaling>
        <c:delete val="1"/>
        <c:axPos val="l"/>
        <c:numFmt formatCode="0%" sourceLinked="1"/>
        <c:tickLblPos val="none"/>
        <c:crossAx val="73426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1.2368609896478724E-2"/>
          <c:y val="2.845811540550159E-2"/>
          <c:w val="0.95464843037961156"/>
          <c:h val="0.73865715041894564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0"/>
                  <c:y val="2.84581154055007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Moderadamente peor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2.061434982746439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layout>
                <c:manualLayout>
                  <c:x val="0"/>
                  <c:y val="-1.89720769370005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Moderadamente mejor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Hoja1!$E$2:$E$3</c:f>
              <c:numCache>
                <c:formatCode>0</c:formatCode>
                <c:ptCount val="2"/>
                <c:pt idx="0">
                  <c:v>51</c:v>
                </c:pt>
                <c:pt idx="1">
                  <c:v>56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7694B"/>
            </a:solidFill>
          </c:spPr>
          <c:dLbls>
            <c:dLbl>
              <c:idx val="0"/>
              <c:layout>
                <c:manualLayout>
                  <c:x val="2.0614349827464502E-3"/>
                  <c:y val="6.32402564566683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14349827464606E-3"/>
                  <c:y val="3.16176384544582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Hoja1!$F$2:$F$3</c:f>
              <c:numCache>
                <c:formatCode>0</c:formatCode>
                <c:ptCount val="2"/>
                <c:pt idx="0">
                  <c:v>14</c:v>
                </c:pt>
                <c:pt idx="1">
                  <c:v>22</c:v>
                </c:pt>
              </c:numCache>
            </c:numRef>
          </c:val>
        </c:ser>
        <c:dLbls/>
        <c:shape val="box"/>
        <c:axId val="74012544"/>
        <c:axId val="74014080"/>
        <c:axId val="0"/>
      </c:bar3DChart>
      <c:catAx>
        <c:axId val="7401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74014080"/>
        <c:crosses val="autoZero"/>
        <c:auto val="1"/>
        <c:lblAlgn val="ctr"/>
        <c:lblOffset val="100"/>
      </c:catAx>
      <c:valAx>
        <c:axId val="74014080"/>
        <c:scaling>
          <c:orientation val="minMax"/>
        </c:scaling>
        <c:delete val="1"/>
        <c:axPos val="l"/>
        <c:numFmt formatCode="0%" sourceLinked="1"/>
        <c:tickLblPos val="none"/>
        <c:crossAx val="74012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1.2368609896478724E-2"/>
          <c:y val="2.845811540550159E-2"/>
          <c:w val="0.95464843037961156"/>
          <c:h val="0.73865715041894564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 peor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0"/>
                  <c:y val="2.84581154055007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Moderadamente peor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2.061434982746439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layout>
                <c:manualLayout>
                  <c:x val="0"/>
                  <c:y val="-1.89720769370005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Moderadamente mejor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Hoja1!$E$2:$E$3</c:f>
              <c:numCache>
                <c:formatCode>0</c:formatCode>
                <c:ptCount val="2"/>
                <c:pt idx="0">
                  <c:v>51</c:v>
                </c:pt>
                <c:pt idx="1">
                  <c:v>56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rgbClr val="17694B"/>
            </a:solidFill>
          </c:spPr>
          <c:dLbls>
            <c:dLbl>
              <c:idx val="0"/>
              <c:layout>
                <c:manualLayout>
                  <c:x val="2.0614349827464502E-3"/>
                  <c:y val="6.32402564566683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14349827464606E-3"/>
                  <c:y val="3.16176384544582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Evaluación del semestre</c:v>
                </c:pt>
                <c:pt idx="1">
                  <c:v>Perspectiva para el próximo semestre</c:v>
                </c:pt>
              </c:strCache>
            </c:strRef>
          </c:cat>
          <c:val>
            <c:numRef>
              <c:f>Hoja1!$F$2:$F$3</c:f>
              <c:numCache>
                <c:formatCode>0</c:formatCode>
                <c:ptCount val="2"/>
                <c:pt idx="0">
                  <c:v>14</c:v>
                </c:pt>
                <c:pt idx="1">
                  <c:v>22</c:v>
                </c:pt>
              </c:numCache>
            </c:numRef>
          </c:val>
        </c:ser>
        <c:dLbls/>
        <c:shape val="box"/>
        <c:axId val="74747264"/>
        <c:axId val="74757248"/>
        <c:axId val="0"/>
      </c:bar3DChart>
      <c:catAx>
        <c:axId val="74747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AR"/>
          </a:p>
        </c:txPr>
        <c:crossAx val="74757248"/>
        <c:crosses val="autoZero"/>
        <c:auto val="1"/>
        <c:lblAlgn val="ctr"/>
        <c:lblOffset val="100"/>
      </c:catAx>
      <c:valAx>
        <c:axId val="74757248"/>
        <c:scaling>
          <c:orientation val="minMax"/>
        </c:scaling>
        <c:delete val="1"/>
        <c:axPos val="l"/>
        <c:numFmt formatCode="0%" sourceLinked="1"/>
        <c:tickLblPos val="none"/>
        <c:crossAx val="74747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5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3.3587705505306299E-2"/>
          <c:w val="1"/>
          <c:h val="0.70860104922511513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6.9985274816324232E-3"/>
                  <c:y val="0.1007631165159194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77291856754005E-3"/>
                  <c:y val="0.1343508220212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505755210921102E-3"/>
                  <c:y val="0.2106865163514660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55052312474032E-3"/>
                  <c:y val="0.1984728052586278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745515013621791E-3"/>
                  <c:y val="0.1526711482330988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Mucho mayor (más de 10 puntos)</c:v>
                </c:pt>
                <c:pt idx="1">
                  <c:v>Mayor (entre 5 y 9 puntos)</c:v>
                </c:pt>
                <c:pt idx="2">
                  <c:v>Igual (entre -4 y 4 puntos)</c:v>
                </c:pt>
                <c:pt idx="3">
                  <c:v>Menor (entre -9 y -5 puntos)</c:v>
                </c:pt>
                <c:pt idx="4">
                  <c:v>Mucho menor (-10 puntos o menos)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37</c:v>
                </c:pt>
                <c:pt idx="3">
                  <c:v>26</c:v>
                </c:pt>
                <c:pt idx="4">
                  <c:v>11</c:v>
                </c:pt>
              </c:numCache>
            </c:numRef>
          </c:val>
        </c:ser>
        <c:dLbls/>
        <c:gapWidth val="127"/>
        <c:gapDepth val="0"/>
        <c:shape val="box"/>
        <c:axId val="85982208"/>
        <c:axId val="87622400"/>
        <c:axId val="0"/>
      </c:bar3DChart>
      <c:catAx>
        <c:axId val="85982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600">
                <a:solidFill>
                  <a:schemeClr val="tx1"/>
                </a:solidFill>
              </a:defRPr>
            </a:pPr>
            <a:endParaRPr lang="es-AR"/>
          </a:p>
        </c:txPr>
        <c:crossAx val="87622400"/>
        <c:crosses val="autoZero"/>
        <c:auto val="1"/>
        <c:lblAlgn val="ctr"/>
        <c:lblOffset val="100"/>
      </c:catAx>
      <c:valAx>
        <c:axId val="87622400"/>
        <c:scaling>
          <c:orientation val="minMax"/>
        </c:scaling>
        <c:delete val="1"/>
        <c:axPos val="l"/>
        <c:numFmt formatCode="#,##0" sourceLinked="1"/>
        <c:tickLblPos val="none"/>
        <c:crossAx val="85982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[Series_anteriores_02.xlsx]Hoja3!$A$58</c:f>
              <c:strCache>
                <c:ptCount val="1"/>
                <c:pt idx="0">
                  <c:v>Aumentará </c:v>
                </c:pt>
              </c:strCache>
            </c:strRef>
          </c:tx>
          <c:spPr>
            <a:ln>
              <a:solidFill>
                <a:srgbClr val="1D8761"/>
              </a:solidFill>
            </a:ln>
          </c:spPr>
          <c:marker>
            <c:spPr>
              <a:solidFill>
                <a:srgbClr val="1D8761"/>
              </a:solidFill>
              <a:ln>
                <a:solidFill>
                  <a:srgbClr val="1D8761"/>
                </a:solidFill>
              </a:ln>
            </c:spPr>
          </c:marker>
          <c:dLbls>
            <c:delete val="1"/>
          </c:dLbls>
          <c:cat>
            <c:numRef>
              <c:f>[Series_anteriores_02.xlsx]Hoja3!$B$57:$Y$57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[Series_anteriores_02.xlsx]Hoja3!$B$58:$Y$58</c:f>
              <c:numCache>
                <c:formatCode>General</c:formatCode>
                <c:ptCount val="24"/>
                <c:pt idx="0">
                  <c:v>24</c:v>
                </c:pt>
                <c:pt idx="1">
                  <c:v>30</c:v>
                </c:pt>
                <c:pt idx="2">
                  <c:v>43</c:v>
                </c:pt>
                <c:pt idx="3">
                  <c:v>32</c:v>
                </c:pt>
                <c:pt idx="4">
                  <c:v>22</c:v>
                </c:pt>
                <c:pt idx="5">
                  <c:v>21</c:v>
                </c:pt>
                <c:pt idx="6">
                  <c:v>26</c:v>
                </c:pt>
                <c:pt idx="7">
                  <c:v>12</c:v>
                </c:pt>
                <c:pt idx="8">
                  <c:v>39</c:v>
                </c:pt>
                <c:pt idx="9">
                  <c:v>43</c:v>
                </c:pt>
                <c:pt idx="10">
                  <c:v>23</c:v>
                </c:pt>
                <c:pt idx="11">
                  <c:v>39</c:v>
                </c:pt>
                <c:pt idx="12">
                  <c:v>13</c:v>
                </c:pt>
                <c:pt idx="13">
                  <c:v>24</c:v>
                </c:pt>
                <c:pt idx="14">
                  <c:v>12</c:v>
                </c:pt>
                <c:pt idx="15">
                  <c:v>22</c:v>
                </c:pt>
                <c:pt idx="16">
                  <c:v>22</c:v>
                </c:pt>
                <c:pt idx="17">
                  <c:v>27</c:v>
                </c:pt>
                <c:pt idx="18">
                  <c:v>21</c:v>
                </c:pt>
                <c:pt idx="19">
                  <c:v>17</c:v>
                </c:pt>
                <c:pt idx="20">
                  <c:v>21</c:v>
                </c:pt>
                <c:pt idx="21">
                  <c:v>36</c:v>
                </c:pt>
                <c:pt idx="22">
                  <c:v>41</c:v>
                </c:pt>
                <c:pt idx="23">
                  <c:v>47</c:v>
                </c:pt>
              </c:numCache>
            </c:numRef>
          </c:val>
        </c:ser>
        <c:ser>
          <c:idx val="1"/>
          <c:order val="1"/>
          <c:tx>
            <c:strRef>
              <c:f>[Series_anteriores_02.xlsx]Hoja3!$A$59</c:f>
              <c:strCache>
                <c:ptCount val="1"/>
                <c:pt idx="0">
                  <c:v>Disminuirá</c:v>
                </c:pt>
              </c:strCache>
            </c:strRef>
          </c:tx>
          <c:dLbls>
            <c:delete val="1"/>
          </c:dLbls>
          <c:cat>
            <c:numRef>
              <c:f>[Series_anteriores_02.xlsx]Hoja3!$B$57:$Y$57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[Series_anteriores_02.xlsx]Hoja3!$B$59:$Y$59</c:f>
              <c:numCache>
                <c:formatCode>General</c:formatCode>
                <c:ptCount val="24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16</c:v>
                </c:pt>
                <c:pt idx="5">
                  <c:v>5</c:v>
                </c:pt>
                <c:pt idx="6">
                  <c:v>31</c:v>
                </c:pt>
                <c:pt idx="7">
                  <c:v>58</c:v>
                </c:pt>
                <c:pt idx="8">
                  <c:v>27</c:v>
                </c:pt>
                <c:pt idx="9">
                  <c:v>22</c:v>
                </c:pt>
                <c:pt idx="10">
                  <c:v>28</c:v>
                </c:pt>
                <c:pt idx="11">
                  <c:v>20</c:v>
                </c:pt>
                <c:pt idx="12">
                  <c:v>19</c:v>
                </c:pt>
                <c:pt idx="13">
                  <c:v>27</c:v>
                </c:pt>
                <c:pt idx="14">
                  <c:v>36</c:v>
                </c:pt>
                <c:pt idx="15">
                  <c:v>26</c:v>
                </c:pt>
                <c:pt idx="16">
                  <c:v>30</c:v>
                </c:pt>
                <c:pt idx="17">
                  <c:v>25</c:v>
                </c:pt>
                <c:pt idx="18">
                  <c:v>32</c:v>
                </c:pt>
                <c:pt idx="19">
                  <c:v>37</c:v>
                </c:pt>
                <c:pt idx="20">
                  <c:v>37</c:v>
                </c:pt>
                <c:pt idx="21">
                  <c:v>23</c:v>
                </c:pt>
                <c:pt idx="22">
                  <c:v>9</c:v>
                </c:pt>
                <c:pt idx="23">
                  <c:v>10</c:v>
                </c:pt>
              </c:numCache>
            </c:numRef>
          </c:val>
        </c:ser>
        <c:ser>
          <c:idx val="2"/>
          <c:order val="2"/>
          <c:tx>
            <c:strRef>
              <c:f>[Series_anteriores_02.xlsx]Hoja3!$A$60</c:f>
              <c:strCache>
                <c:ptCount val="1"/>
                <c:pt idx="0">
                  <c:v>Balance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7794195828251558E-2"/>
                  <c:y val="3.442402295404424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65184351252467E-2"/>
                  <c:y val="-0.1057166060188862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37576561725169E-2"/>
                  <c:y val="-8.18628819383874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865184351252467E-2"/>
                  <c:y val="4.03874539741689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[Series_anteriores_02.xlsx]Hoja3!$B$57:$Y$57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[Series_anteriores_02.xlsx]Hoja3!$B$60:$Y$60</c:f>
              <c:numCache>
                <c:formatCode>General</c:formatCode>
                <c:ptCount val="24"/>
                <c:pt idx="0">
                  <c:v>19</c:v>
                </c:pt>
                <c:pt idx="1">
                  <c:v>25</c:v>
                </c:pt>
                <c:pt idx="2">
                  <c:v>34</c:v>
                </c:pt>
                <c:pt idx="3">
                  <c:v>20</c:v>
                </c:pt>
                <c:pt idx="4">
                  <c:v>6</c:v>
                </c:pt>
                <c:pt idx="5">
                  <c:v>16</c:v>
                </c:pt>
                <c:pt idx="6">
                  <c:v>-5</c:v>
                </c:pt>
                <c:pt idx="7">
                  <c:v>-46</c:v>
                </c:pt>
                <c:pt idx="8">
                  <c:v>12</c:v>
                </c:pt>
                <c:pt idx="9">
                  <c:v>21</c:v>
                </c:pt>
                <c:pt idx="10">
                  <c:v>-5</c:v>
                </c:pt>
                <c:pt idx="11">
                  <c:v>19</c:v>
                </c:pt>
                <c:pt idx="12">
                  <c:v>-6</c:v>
                </c:pt>
                <c:pt idx="13">
                  <c:v>-3</c:v>
                </c:pt>
                <c:pt idx="14">
                  <c:v>-24</c:v>
                </c:pt>
                <c:pt idx="15">
                  <c:v>-4</c:v>
                </c:pt>
                <c:pt idx="16">
                  <c:v>-8</c:v>
                </c:pt>
                <c:pt idx="17">
                  <c:v>2</c:v>
                </c:pt>
                <c:pt idx="18">
                  <c:v>-11</c:v>
                </c:pt>
                <c:pt idx="19">
                  <c:v>-20</c:v>
                </c:pt>
                <c:pt idx="20">
                  <c:v>-16</c:v>
                </c:pt>
                <c:pt idx="21">
                  <c:v>13</c:v>
                </c:pt>
                <c:pt idx="22">
                  <c:v>32</c:v>
                </c:pt>
                <c:pt idx="23">
                  <c:v>37</c:v>
                </c:pt>
              </c:numCache>
            </c:numRef>
          </c:val>
        </c:ser>
        <c:dLbls>
          <c:showVal val="1"/>
        </c:dLbls>
        <c:marker val="1"/>
        <c:axId val="88366080"/>
        <c:axId val="88572672"/>
      </c:lineChart>
      <c:catAx>
        <c:axId val="88366080"/>
        <c:scaling>
          <c:orientation val="minMax"/>
        </c:scaling>
        <c:axPos val="b"/>
        <c:numFmt formatCode="mmm\-yy" sourceLinked="1"/>
        <c:tickLblPos val="low"/>
        <c:txPr>
          <a:bodyPr rot="-5400000" vert="horz"/>
          <a:lstStyle/>
          <a:p>
            <a:pPr>
              <a:defRPr/>
            </a:pPr>
            <a:endParaRPr lang="es-AR"/>
          </a:p>
        </c:txPr>
        <c:crossAx val="88572672"/>
        <c:crosses val="autoZero"/>
        <c:lblAlgn val="ctr"/>
        <c:lblOffset val="100"/>
      </c:catAx>
      <c:valAx>
        <c:axId val="88572672"/>
        <c:scaling>
          <c:orientation val="minMax"/>
        </c:scaling>
        <c:axPos val="l"/>
        <c:numFmt formatCode="General" sourceLinked="1"/>
        <c:tickLblPos val="nextTo"/>
        <c:crossAx val="883660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es-A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[Series_anteriores_02.xlsx]Hoja3!$A$66</c:f>
              <c:strCache>
                <c:ptCount val="1"/>
                <c:pt idx="0">
                  <c:v>Aumentará </c:v>
                </c:pt>
              </c:strCache>
            </c:strRef>
          </c:tx>
          <c:spPr>
            <a:ln>
              <a:solidFill>
                <a:srgbClr val="1D8761"/>
              </a:solidFill>
            </a:ln>
          </c:spPr>
          <c:marker>
            <c:spPr>
              <a:solidFill>
                <a:srgbClr val="1D8761"/>
              </a:solidFill>
              <a:ln>
                <a:solidFill>
                  <a:srgbClr val="1D8761"/>
                </a:solidFill>
              </a:ln>
            </c:spPr>
          </c:marker>
          <c:dLbls>
            <c:delete val="1"/>
          </c:dLbls>
          <c:cat>
            <c:numRef>
              <c:f>[Series_anteriores_02.xlsx]Hoja3!$B$65:$Y$65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[Series_anteriores_02.xlsx]Hoja3!$B$66:$Y$66</c:f>
              <c:numCache>
                <c:formatCode>General</c:formatCode>
                <c:ptCount val="24"/>
                <c:pt idx="0">
                  <c:v>40</c:v>
                </c:pt>
                <c:pt idx="1">
                  <c:v>44</c:v>
                </c:pt>
                <c:pt idx="2">
                  <c:v>40</c:v>
                </c:pt>
                <c:pt idx="3">
                  <c:v>39</c:v>
                </c:pt>
                <c:pt idx="4">
                  <c:v>39</c:v>
                </c:pt>
                <c:pt idx="5">
                  <c:v>45</c:v>
                </c:pt>
                <c:pt idx="6">
                  <c:v>19</c:v>
                </c:pt>
                <c:pt idx="7">
                  <c:v>11</c:v>
                </c:pt>
                <c:pt idx="8">
                  <c:v>22</c:v>
                </c:pt>
                <c:pt idx="9">
                  <c:v>27</c:v>
                </c:pt>
                <c:pt idx="10">
                  <c:v>24</c:v>
                </c:pt>
                <c:pt idx="11">
                  <c:v>28</c:v>
                </c:pt>
                <c:pt idx="12">
                  <c:v>22</c:v>
                </c:pt>
                <c:pt idx="13">
                  <c:v>34</c:v>
                </c:pt>
                <c:pt idx="14">
                  <c:v>15</c:v>
                </c:pt>
                <c:pt idx="15">
                  <c:v>19</c:v>
                </c:pt>
                <c:pt idx="16">
                  <c:v>23</c:v>
                </c:pt>
                <c:pt idx="17">
                  <c:v>25</c:v>
                </c:pt>
                <c:pt idx="18">
                  <c:v>14</c:v>
                </c:pt>
                <c:pt idx="19">
                  <c:v>13</c:v>
                </c:pt>
                <c:pt idx="20">
                  <c:v>20</c:v>
                </c:pt>
                <c:pt idx="21">
                  <c:v>38</c:v>
                </c:pt>
                <c:pt idx="22">
                  <c:v>65</c:v>
                </c:pt>
                <c:pt idx="23">
                  <c:v>57</c:v>
                </c:pt>
              </c:numCache>
            </c:numRef>
          </c:val>
        </c:ser>
        <c:ser>
          <c:idx val="1"/>
          <c:order val="1"/>
          <c:tx>
            <c:strRef>
              <c:f>[Series_anteriores_02.xlsx]Hoja3!$A$67</c:f>
              <c:strCache>
                <c:ptCount val="1"/>
                <c:pt idx="0">
                  <c:v>Disminuirá</c:v>
                </c:pt>
              </c:strCache>
            </c:strRef>
          </c:tx>
          <c:dLbls>
            <c:delete val="1"/>
          </c:dLbls>
          <c:cat>
            <c:numRef>
              <c:f>[Series_anteriores_02.xlsx]Hoja3!$B$65:$Y$65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[Series_anteriores_02.xlsx]Hoja3!$B$67:$Y$67</c:f>
              <c:numCache>
                <c:formatCode>General</c:formatCode>
                <c:ptCount val="24"/>
                <c:pt idx="0">
                  <c:v>15</c:v>
                </c:pt>
                <c:pt idx="1">
                  <c:v>6</c:v>
                </c:pt>
                <c:pt idx="2">
                  <c:v>17</c:v>
                </c:pt>
                <c:pt idx="3">
                  <c:v>20</c:v>
                </c:pt>
                <c:pt idx="4">
                  <c:v>24</c:v>
                </c:pt>
                <c:pt idx="5">
                  <c:v>11</c:v>
                </c:pt>
                <c:pt idx="6">
                  <c:v>38</c:v>
                </c:pt>
                <c:pt idx="7">
                  <c:v>54</c:v>
                </c:pt>
                <c:pt idx="8">
                  <c:v>48</c:v>
                </c:pt>
                <c:pt idx="9">
                  <c:v>33</c:v>
                </c:pt>
                <c:pt idx="10">
                  <c:v>27</c:v>
                </c:pt>
                <c:pt idx="11">
                  <c:v>18</c:v>
                </c:pt>
                <c:pt idx="12">
                  <c:v>33</c:v>
                </c:pt>
                <c:pt idx="13">
                  <c:v>27</c:v>
                </c:pt>
                <c:pt idx="14">
                  <c:v>45</c:v>
                </c:pt>
                <c:pt idx="15">
                  <c:v>33</c:v>
                </c:pt>
                <c:pt idx="16">
                  <c:v>31</c:v>
                </c:pt>
                <c:pt idx="17">
                  <c:v>26</c:v>
                </c:pt>
                <c:pt idx="18">
                  <c:v>37</c:v>
                </c:pt>
                <c:pt idx="19">
                  <c:v>41</c:v>
                </c:pt>
                <c:pt idx="20">
                  <c:v>39</c:v>
                </c:pt>
                <c:pt idx="21">
                  <c:v>23</c:v>
                </c:pt>
                <c:pt idx="22">
                  <c:v>11</c:v>
                </c:pt>
                <c:pt idx="23">
                  <c:v>6</c:v>
                </c:pt>
              </c:numCache>
            </c:numRef>
          </c:val>
        </c:ser>
        <c:ser>
          <c:idx val="2"/>
          <c:order val="2"/>
          <c:tx>
            <c:strRef>
              <c:f>[Series_anteriores_02.xlsx]Hoja3!$A$68</c:f>
              <c:strCache>
                <c:ptCount val="1"/>
                <c:pt idx="0">
                  <c:v>Balance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3609893718252854E-2"/>
                  <c:y val="4.03874539741689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7916672251047E-2"/>
                  <c:y val="5.82777470345430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212626039251427E-2"/>
                  <c:y val="4.03874539741689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1343912365584198E-2"/>
                  <c:y val="7.02046090747924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2120474984252177E-2"/>
                  <c:y val="5.82777470345430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[Series_anteriores_02.xlsx]Hoja3!$B$65:$Y$65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[Series_anteriores_02.xlsx]Hoja3!$B$68:$Y$68</c:f>
              <c:numCache>
                <c:formatCode>General</c:formatCode>
                <c:ptCount val="24"/>
                <c:pt idx="0">
                  <c:v>25</c:v>
                </c:pt>
                <c:pt idx="1">
                  <c:v>38</c:v>
                </c:pt>
                <c:pt idx="2">
                  <c:v>23</c:v>
                </c:pt>
                <c:pt idx="3">
                  <c:v>19</c:v>
                </c:pt>
                <c:pt idx="4">
                  <c:v>15</c:v>
                </c:pt>
                <c:pt idx="5">
                  <c:v>34</c:v>
                </c:pt>
                <c:pt idx="6">
                  <c:v>-19</c:v>
                </c:pt>
                <c:pt idx="7">
                  <c:v>-43</c:v>
                </c:pt>
                <c:pt idx="8">
                  <c:v>-26</c:v>
                </c:pt>
                <c:pt idx="9">
                  <c:v>-6</c:v>
                </c:pt>
                <c:pt idx="10">
                  <c:v>-3</c:v>
                </c:pt>
                <c:pt idx="11">
                  <c:v>10</c:v>
                </c:pt>
                <c:pt idx="12">
                  <c:v>-11</c:v>
                </c:pt>
                <c:pt idx="13">
                  <c:v>7</c:v>
                </c:pt>
                <c:pt idx="14">
                  <c:v>-30</c:v>
                </c:pt>
                <c:pt idx="15">
                  <c:v>-14</c:v>
                </c:pt>
                <c:pt idx="16">
                  <c:v>-8</c:v>
                </c:pt>
                <c:pt idx="17">
                  <c:v>-1</c:v>
                </c:pt>
                <c:pt idx="18">
                  <c:v>-23</c:v>
                </c:pt>
                <c:pt idx="19">
                  <c:v>-28</c:v>
                </c:pt>
                <c:pt idx="20">
                  <c:v>-19</c:v>
                </c:pt>
                <c:pt idx="21">
                  <c:v>15</c:v>
                </c:pt>
                <c:pt idx="22">
                  <c:v>54</c:v>
                </c:pt>
                <c:pt idx="23">
                  <c:v>51</c:v>
                </c:pt>
              </c:numCache>
            </c:numRef>
          </c:val>
        </c:ser>
        <c:dLbls>
          <c:showVal val="1"/>
        </c:dLbls>
        <c:marker val="1"/>
        <c:axId val="89033344"/>
        <c:axId val="89039232"/>
      </c:lineChart>
      <c:catAx>
        <c:axId val="89033344"/>
        <c:scaling>
          <c:orientation val="minMax"/>
        </c:scaling>
        <c:axPos val="b"/>
        <c:numFmt formatCode="mmm\-yy" sourceLinked="1"/>
        <c:tickLblPos val="low"/>
        <c:txPr>
          <a:bodyPr rot="-5400000" vert="horz"/>
          <a:lstStyle/>
          <a:p>
            <a:pPr>
              <a:defRPr/>
            </a:pPr>
            <a:endParaRPr lang="es-AR"/>
          </a:p>
        </c:txPr>
        <c:crossAx val="89039232"/>
        <c:crosses val="autoZero"/>
        <c:lblAlgn val="ctr"/>
        <c:lblOffset val="100"/>
      </c:catAx>
      <c:valAx>
        <c:axId val="89039232"/>
        <c:scaling>
          <c:orientation val="minMax"/>
        </c:scaling>
        <c:axPos val="l"/>
        <c:numFmt formatCode="General" sourceLinked="1"/>
        <c:tickLblPos val="nextTo"/>
        <c:crossAx val="890333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es-A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[Series_anteriores_02.xlsx]Hoja3!$A$73</c:f>
              <c:strCache>
                <c:ptCount val="1"/>
                <c:pt idx="0">
                  <c:v>Aumentará </c:v>
                </c:pt>
              </c:strCache>
            </c:strRef>
          </c:tx>
          <c:spPr>
            <a:ln>
              <a:solidFill>
                <a:srgbClr val="1D8761"/>
              </a:solidFill>
            </a:ln>
          </c:spPr>
          <c:marker>
            <c:spPr>
              <a:solidFill>
                <a:srgbClr val="1D8761"/>
              </a:solidFill>
              <a:ln>
                <a:solidFill>
                  <a:srgbClr val="1D8761"/>
                </a:solidFill>
              </a:ln>
            </c:spPr>
          </c:marker>
          <c:dLbls>
            <c:delete val="1"/>
          </c:dLbls>
          <c:cat>
            <c:numRef>
              <c:f>[Series_anteriores_02.xlsx]Hoja3!$B$72:$Y$72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[Series_anteriores_02.xlsx]Hoja3!$B$73:$Y$73</c:f>
              <c:numCache>
                <c:formatCode>General</c:formatCode>
                <c:ptCount val="24"/>
                <c:pt idx="0">
                  <c:v>60</c:v>
                </c:pt>
                <c:pt idx="1">
                  <c:v>70</c:v>
                </c:pt>
                <c:pt idx="2">
                  <c:v>60</c:v>
                </c:pt>
                <c:pt idx="3">
                  <c:v>59</c:v>
                </c:pt>
                <c:pt idx="4">
                  <c:v>58</c:v>
                </c:pt>
                <c:pt idx="5">
                  <c:v>67</c:v>
                </c:pt>
                <c:pt idx="6">
                  <c:v>25</c:v>
                </c:pt>
                <c:pt idx="7">
                  <c:v>16</c:v>
                </c:pt>
                <c:pt idx="8">
                  <c:v>38</c:v>
                </c:pt>
                <c:pt idx="9">
                  <c:v>51</c:v>
                </c:pt>
                <c:pt idx="10">
                  <c:v>60</c:v>
                </c:pt>
                <c:pt idx="11">
                  <c:v>62</c:v>
                </c:pt>
                <c:pt idx="12">
                  <c:v>52</c:v>
                </c:pt>
                <c:pt idx="13">
                  <c:v>50</c:v>
                </c:pt>
                <c:pt idx="14">
                  <c:v>27</c:v>
                </c:pt>
                <c:pt idx="15">
                  <c:v>44</c:v>
                </c:pt>
                <c:pt idx="16">
                  <c:v>40</c:v>
                </c:pt>
                <c:pt idx="17">
                  <c:v>46</c:v>
                </c:pt>
                <c:pt idx="18">
                  <c:v>29</c:v>
                </c:pt>
                <c:pt idx="19">
                  <c:v>19</c:v>
                </c:pt>
                <c:pt idx="20">
                  <c:v>30</c:v>
                </c:pt>
                <c:pt idx="21">
                  <c:v>53</c:v>
                </c:pt>
                <c:pt idx="22">
                  <c:v>69</c:v>
                </c:pt>
                <c:pt idx="23">
                  <c:v>80</c:v>
                </c:pt>
              </c:numCache>
            </c:numRef>
          </c:val>
        </c:ser>
        <c:ser>
          <c:idx val="1"/>
          <c:order val="1"/>
          <c:tx>
            <c:strRef>
              <c:f>[Series_anteriores_02.xlsx]Hoja3!$A$74</c:f>
              <c:strCache>
                <c:ptCount val="1"/>
                <c:pt idx="0">
                  <c:v>Disminuirá</c:v>
                </c:pt>
              </c:strCache>
            </c:strRef>
          </c:tx>
          <c:dLbls>
            <c:delete val="1"/>
          </c:dLbls>
          <c:cat>
            <c:numRef>
              <c:f>[Series_anteriores_02.xlsx]Hoja3!$B$72:$Y$72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[Series_anteriores_02.xlsx]Hoja3!$B$74:$Y$74</c:f>
              <c:numCache>
                <c:formatCode>General</c:formatCode>
                <c:ptCount val="24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17</c:v>
                </c:pt>
                <c:pt idx="5">
                  <c:v>12</c:v>
                </c:pt>
                <c:pt idx="6">
                  <c:v>39</c:v>
                </c:pt>
                <c:pt idx="7">
                  <c:v>54</c:v>
                </c:pt>
                <c:pt idx="8">
                  <c:v>44</c:v>
                </c:pt>
                <c:pt idx="9">
                  <c:v>20</c:v>
                </c:pt>
                <c:pt idx="10">
                  <c:v>14</c:v>
                </c:pt>
                <c:pt idx="11">
                  <c:v>12</c:v>
                </c:pt>
                <c:pt idx="12">
                  <c:v>19</c:v>
                </c:pt>
                <c:pt idx="13">
                  <c:v>21</c:v>
                </c:pt>
                <c:pt idx="14">
                  <c:v>38</c:v>
                </c:pt>
                <c:pt idx="15">
                  <c:v>15</c:v>
                </c:pt>
                <c:pt idx="16">
                  <c:v>19</c:v>
                </c:pt>
                <c:pt idx="17">
                  <c:v>14</c:v>
                </c:pt>
                <c:pt idx="18">
                  <c:v>38</c:v>
                </c:pt>
                <c:pt idx="19">
                  <c:v>42</c:v>
                </c:pt>
                <c:pt idx="20">
                  <c:v>33</c:v>
                </c:pt>
                <c:pt idx="21">
                  <c:v>21</c:v>
                </c:pt>
                <c:pt idx="22">
                  <c:v>14</c:v>
                </c:pt>
                <c:pt idx="23">
                  <c:v>7</c:v>
                </c:pt>
              </c:numCache>
            </c:numRef>
          </c:val>
        </c:ser>
        <c:ser>
          <c:idx val="2"/>
          <c:order val="2"/>
          <c:tx>
            <c:strRef>
              <c:f>[Series_anteriores_02.xlsx]Hoja3!$A$75</c:f>
              <c:strCache>
                <c:ptCount val="1"/>
                <c:pt idx="0">
                  <c:v>Balance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-5.0489079204249492E-2"/>
                  <c:y val="3.74057384641066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2120474984252073E-2"/>
                  <c:y val="3.74057384641066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957335406251818E-2"/>
                  <c:y val="2.84605919339195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3467916672251047E-2"/>
                  <c:y val="4.93326005043560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6808822412537591E-3"/>
                  <c:y val="3.442402295404424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[Series_anteriores_02.xlsx]Hoja3!$B$72:$Y$72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[Series_anteriores_02.xlsx]Hoja3!$B$75:$Y$75</c:f>
              <c:numCache>
                <c:formatCode>General</c:formatCode>
                <c:ptCount val="24"/>
                <c:pt idx="0">
                  <c:v>53</c:v>
                </c:pt>
                <c:pt idx="1">
                  <c:v>65</c:v>
                </c:pt>
                <c:pt idx="2">
                  <c:v>52</c:v>
                </c:pt>
                <c:pt idx="3">
                  <c:v>46</c:v>
                </c:pt>
                <c:pt idx="4">
                  <c:v>41</c:v>
                </c:pt>
                <c:pt idx="5">
                  <c:v>55</c:v>
                </c:pt>
                <c:pt idx="6">
                  <c:v>-14</c:v>
                </c:pt>
                <c:pt idx="7">
                  <c:v>-38</c:v>
                </c:pt>
                <c:pt idx="8">
                  <c:v>-6</c:v>
                </c:pt>
                <c:pt idx="9">
                  <c:v>31</c:v>
                </c:pt>
                <c:pt idx="10">
                  <c:v>46</c:v>
                </c:pt>
                <c:pt idx="11">
                  <c:v>50</c:v>
                </c:pt>
                <c:pt idx="12">
                  <c:v>33</c:v>
                </c:pt>
                <c:pt idx="13">
                  <c:v>29</c:v>
                </c:pt>
                <c:pt idx="14">
                  <c:v>-11</c:v>
                </c:pt>
                <c:pt idx="15">
                  <c:v>29</c:v>
                </c:pt>
                <c:pt idx="16">
                  <c:v>21</c:v>
                </c:pt>
                <c:pt idx="17">
                  <c:v>32</c:v>
                </c:pt>
                <c:pt idx="18">
                  <c:v>-9</c:v>
                </c:pt>
                <c:pt idx="19">
                  <c:v>-23</c:v>
                </c:pt>
                <c:pt idx="20">
                  <c:v>-3</c:v>
                </c:pt>
                <c:pt idx="21">
                  <c:v>32</c:v>
                </c:pt>
                <c:pt idx="22">
                  <c:v>55</c:v>
                </c:pt>
                <c:pt idx="23">
                  <c:v>73</c:v>
                </c:pt>
              </c:numCache>
            </c:numRef>
          </c:val>
        </c:ser>
        <c:dLbls>
          <c:showVal val="1"/>
        </c:dLbls>
        <c:marker val="1"/>
        <c:axId val="89124864"/>
        <c:axId val="89126400"/>
      </c:lineChart>
      <c:catAx>
        <c:axId val="89124864"/>
        <c:scaling>
          <c:orientation val="minMax"/>
        </c:scaling>
        <c:axPos val="b"/>
        <c:numFmt formatCode="mmm\-yy" sourceLinked="1"/>
        <c:tickLblPos val="low"/>
        <c:txPr>
          <a:bodyPr rot="-5400000" vert="horz"/>
          <a:lstStyle/>
          <a:p>
            <a:pPr>
              <a:defRPr/>
            </a:pPr>
            <a:endParaRPr lang="es-AR"/>
          </a:p>
        </c:txPr>
        <c:crossAx val="89126400"/>
        <c:crosses val="autoZero"/>
        <c:lblAlgn val="ctr"/>
        <c:lblOffset val="100"/>
      </c:catAx>
      <c:valAx>
        <c:axId val="89126400"/>
        <c:scaling>
          <c:orientation val="minMax"/>
        </c:scaling>
        <c:axPos val="l"/>
        <c:numFmt formatCode="General" sourceLinked="1"/>
        <c:tickLblPos val="nextTo"/>
        <c:crossAx val="891248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es-A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plotArea>
      <c:layout/>
      <c:lineChart>
        <c:grouping val="standard"/>
        <c:ser>
          <c:idx val="0"/>
          <c:order val="0"/>
          <c:tx>
            <c:strRef>
              <c:f>[Series_anteriores_02.xlsx]Hoja3!$A$80</c:f>
              <c:strCache>
                <c:ptCount val="1"/>
                <c:pt idx="0">
                  <c:v>Aumentará </c:v>
                </c:pt>
              </c:strCache>
            </c:strRef>
          </c:tx>
          <c:spPr>
            <a:ln>
              <a:solidFill>
                <a:srgbClr val="1D8761"/>
              </a:solidFill>
            </a:ln>
          </c:spPr>
          <c:marker>
            <c:spPr>
              <a:solidFill>
                <a:srgbClr val="1D8761"/>
              </a:solidFill>
              <a:ln>
                <a:solidFill>
                  <a:srgbClr val="1D8761"/>
                </a:solidFill>
              </a:ln>
            </c:spPr>
          </c:marker>
          <c:dLbls>
            <c:delete val="1"/>
          </c:dLbls>
          <c:cat>
            <c:numRef>
              <c:f>[Series_anteriores_02.xlsx]Hoja3!$B$79:$Y$79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[Series_anteriores_02.xlsx]Hoja3!$B$80:$Y$80</c:f>
              <c:numCache>
                <c:formatCode>General</c:formatCode>
                <c:ptCount val="24"/>
                <c:pt idx="0">
                  <c:v>32</c:v>
                </c:pt>
                <c:pt idx="1">
                  <c:v>39</c:v>
                </c:pt>
                <c:pt idx="2">
                  <c:v>37</c:v>
                </c:pt>
                <c:pt idx="3">
                  <c:v>39</c:v>
                </c:pt>
                <c:pt idx="4">
                  <c:v>42</c:v>
                </c:pt>
                <c:pt idx="5">
                  <c:v>43</c:v>
                </c:pt>
                <c:pt idx="6">
                  <c:v>17</c:v>
                </c:pt>
                <c:pt idx="7">
                  <c:v>7</c:v>
                </c:pt>
                <c:pt idx="8">
                  <c:v>23</c:v>
                </c:pt>
                <c:pt idx="9">
                  <c:v>26</c:v>
                </c:pt>
                <c:pt idx="10">
                  <c:v>21</c:v>
                </c:pt>
                <c:pt idx="11">
                  <c:v>28</c:v>
                </c:pt>
                <c:pt idx="12">
                  <c:v>26</c:v>
                </c:pt>
                <c:pt idx="13">
                  <c:v>31</c:v>
                </c:pt>
                <c:pt idx="14">
                  <c:v>18</c:v>
                </c:pt>
                <c:pt idx="15">
                  <c:v>23</c:v>
                </c:pt>
                <c:pt idx="16">
                  <c:v>23</c:v>
                </c:pt>
                <c:pt idx="17">
                  <c:v>29</c:v>
                </c:pt>
                <c:pt idx="18">
                  <c:v>20</c:v>
                </c:pt>
                <c:pt idx="19">
                  <c:v>17</c:v>
                </c:pt>
                <c:pt idx="20">
                  <c:v>20</c:v>
                </c:pt>
                <c:pt idx="21">
                  <c:v>28</c:v>
                </c:pt>
                <c:pt idx="22">
                  <c:v>50</c:v>
                </c:pt>
                <c:pt idx="23">
                  <c:v>45</c:v>
                </c:pt>
              </c:numCache>
            </c:numRef>
          </c:val>
        </c:ser>
        <c:ser>
          <c:idx val="1"/>
          <c:order val="1"/>
          <c:tx>
            <c:strRef>
              <c:f>[Series_anteriores_02.xlsx]Hoja3!$A$81</c:f>
              <c:strCache>
                <c:ptCount val="1"/>
                <c:pt idx="0">
                  <c:v>Disminuirá</c:v>
                </c:pt>
              </c:strCache>
            </c:strRef>
          </c:tx>
          <c:dLbls>
            <c:delete val="1"/>
          </c:dLbls>
          <c:cat>
            <c:numRef>
              <c:f>[Series_anteriores_02.xlsx]Hoja3!$B$79:$Y$79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[Series_anteriores_02.xlsx]Hoja3!$B$81:$Y$81</c:f>
              <c:numCache>
                <c:formatCode>General</c:formatCode>
                <c:ptCount val="24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29</c:v>
                </c:pt>
                <c:pt idx="7">
                  <c:v>25</c:v>
                </c:pt>
                <c:pt idx="8">
                  <c:v>22</c:v>
                </c:pt>
                <c:pt idx="9">
                  <c:v>20</c:v>
                </c:pt>
                <c:pt idx="10">
                  <c:v>22</c:v>
                </c:pt>
                <c:pt idx="11">
                  <c:v>19</c:v>
                </c:pt>
                <c:pt idx="12">
                  <c:v>21</c:v>
                </c:pt>
                <c:pt idx="13">
                  <c:v>14</c:v>
                </c:pt>
                <c:pt idx="14">
                  <c:v>23</c:v>
                </c:pt>
                <c:pt idx="15">
                  <c:v>19</c:v>
                </c:pt>
                <c:pt idx="16">
                  <c:v>18</c:v>
                </c:pt>
                <c:pt idx="17">
                  <c:v>17</c:v>
                </c:pt>
                <c:pt idx="18">
                  <c:v>23</c:v>
                </c:pt>
                <c:pt idx="19">
                  <c:v>31</c:v>
                </c:pt>
                <c:pt idx="20">
                  <c:v>29</c:v>
                </c:pt>
                <c:pt idx="21">
                  <c:v>27</c:v>
                </c:pt>
                <c:pt idx="22">
                  <c:v>14</c:v>
                </c:pt>
                <c:pt idx="23">
                  <c:v>9</c:v>
                </c:pt>
              </c:numCache>
            </c:numRef>
          </c:val>
        </c:ser>
        <c:ser>
          <c:idx val="2"/>
          <c:order val="2"/>
          <c:tx>
            <c:strRef>
              <c:f>[Series_anteriores_02.xlsx]Hoja3!$A$82</c:f>
              <c:strCache>
                <c:ptCount val="1"/>
                <c:pt idx="0">
                  <c:v>Balance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5"/>
              <c:layout>
                <c:manualLayout>
                  <c:x val="-3.7723207305250653E-2"/>
                  <c:y val="4.93326005043560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343912365584198E-2"/>
                  <c:y val="2.54788764238572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2120474984252177E-2"/>
                  <c:y val="5.23143160144183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[Series_anteriores_02.xlsx]Hoja3!$B$79:$Y$79</c:f>
              <c:numCache>
                <c:formatCode>mmm\-yy</c:formatCode>
                <c:ptCount val="24"/>
                <c:pt idx="0">
                  <c:v>38534</c:v>
                </c:pt>
                <c:pt idx="1">
                  <c:v>38626</c:v>
                </c:pt>
                <c:pt idx="2">
                  <c:v>38899</c:v>
                </c:pt>
                <c:pt idx="3">
                  <c:v>38991</c:v>
                </c:pt>
                <c:pt idx="4">
                  <c:v>39264</c:v>
                </c:pt>
                <c:pt idx="5">
                  <c:v>39356</c:v>
                </c:pt>
                <c:pt idx="6">
                  <c:v>39630</c:v>
                </c:pt>
                <c:pt idx="7">
                  <c:v>39722</c:v>
                </c:pt>
                <c:pt idx="8">
                  <c:v>39995</c:v>
                </c:pt>
                <c:pt idx="9">
                  <c:v>40087</c:v>
                </c:pt>
                <c:pt idx="10">
                  <c:v>40361</c:v>
                </c:pt>
                <c:pt idx="11">
                  <c:v>40452</c:v>
                </c:pt>
                <c:pt idx="12">
                  <c:v>40695</c:v>
                </c:pt>
                <c:pt idx="13">
                  <c:v>40817</c:v>
                </c:pt>
                <c:pt idx="14">
                  <c:v>41061</c:v>
                </c:pt>
                <c:pt idx="15">
                  <c:v>41183</c:v>
                </c:pt>
                <c:pt idx="16">
                  <c:v>41426</c:v>
                </c:pt>
                <c:pt idx="17">
                  <c:v>41548</c:v>
                </c:pt>
                <c:pt idx="18">
                  <c:v>41791</c:v>
                </c:pt>
                <c:pt idx="19">
                  <c:v>41913</c:v>
                </c:pt>
                <c:pt idx="20">
                  <c:v>42156</c:v>
                </c:pt>
                <c:pt idx="21">
                  <c:v>42278</c:v>
                </c:pt>
                <c:pt idx="22">
                  <c:v>42522</c:v>
                </c:pt>
                <c:pt idx="23">
                  <c:v>42644</c:v>
                </c:pt>
              </c:numCache>
            </c:numRef>
          </c:cat>
          <c:val>
            <c:numRef>
              <c:f>[Series_anteriores_02.xlsx]Hoja3!$B$82:$Y$82</c:f>
              <c:numCache>
                <c:formatCode>General</c:formatCode>
                <c:ptCount val="24"/>
                <c:pt idx="0">
                  <c:v>20</c:v>
                </c:pt>
                <c:pt idx="1">
                  <c:v>30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28</c:v>
                </c:pt>
                <c:pt idx="6">
                  <c:v>-12</c:v>
                </c:pt>
                <c:pt idx="7">
                  <c:v>-18</c:v>
                </c:pt>
                <c:pt idx="8">
                  <c:v>1</c:v>
                </c:pt>
                <c:pt idx="9">
                  <c:v>6</c:v>
                </c:pt>
                <c:pt idx="10">
                  <c:v>-1</c:v>
                </c:pt>
                <c:pt idx="11">
                  <c:v>9</c:v>
                </c:pt>
                <c:pt idx="12">
                  <c:v>5</c:v>
                </c:pt>
                <c:pt idx="13">
                  <c:v>17</c:v>
                </c:pt>
                <c:pt idx="14">
                  <c:v>-5</c:v>
                </c:pt>
                <c:pt idx="15">
                  <c:v>4</c:v>
                </c:pt>
                <c:pt idx="16">
                  <c:v>5</c:v>
                </c:pt>
                <c:pt idx="17">
                  <c:v>12</c:v>
                </c:pt>
                <c:pt idx="18">
                  <c:v>-3</c:v>
                </c:pt>
                <c:pt idx="19">
                  <c:v>-14</c:v>
                </c:pt>
                <c:pt idx="20">
                  <c:v>-9</c:v>
                </c:pt>
                <c:pt idx="21">
                  <c:v>1</c:v>
                </c:pt>
                <c:pt idx="22">
                  <c:v>36</c:v>
                </c:pt>
                <c:pt idx="23">
                  <c:v>36</c:v>
                </c:pt>
              </c:numCache>
            </c:numRef>
          </c:val>
        </c:ser>
        <c:dLbls>
          <c:showVal val="1"/>
        </c:dLbls>
        <c:marker val="1"/>
        <c:axId val="88892928"/>
        <c:axId val="88894464"/>
      </c:lineChart>
      <c:catAx>
        <c:axId val="88892928"/>
        <c:scaling>
          <c:orientation val="minMax"/>
        </c:scaling>
        <c:axPos val="b"/>
        <c:numFmt formatCode="mmm\-yy" sourceLinked="1"/>
        <c:tickLblPos val="low"/>
        <c:txPr>
          <a:bodyPr rot="-5400000" vert="horz"/>
          <a:lstStyle/>
          <a:p>
            <a:pPr>
              <a:defRPr/>
            </a:pPr>
            <a:endParaRPr lang="es-AR"/>
          </a:p>
        </c:txPr>
        <c:crossAx val="88894464"/>
        <c:crosses val="autoZero"/>
        <c:lblAlgn val="ctr"/>
        <c:lblOffset val="100"/>
      </c:catAx>
      <c:valAx>
        <c:axId val="88894464"/>
        <c:scaling>
          <c:orientation val="minMax"/>
        </c:scaling>
        <c:axPos val="l"/>
        <c:numFmt formatCode="General" sourceLinked="1"/>
        <c:tickLblPos val="nextTo"/>
        <c:crossAx val="888929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/>
      </a:pPr>
      <a:endParaRPr lang="es-A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A65DD785-F643-432E-A71F-1E48E58A4A20}" type="datetimeFigureOut">
              <a:rPr lang="es-ES" smtClean="0"/>
              <a:pPr/>
              <a:t>13/10/2016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6" y="943009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5F860232-4924-4D79-98AC-2BEF4E83C04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774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727B4DE1-6A15-43DD-B3F1-FD7C8DCB387C}" type="datetimeFigureOut">
              <a:rPr lang="es-ES" smtClean="0"/>
              <a:pPr/>
              <a:t>13/10/2016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6" y="9430090"/>
            <a:ext cx="2945659" cy="49641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774265A0-3CEE-4077-A30A-261CF2E36C0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42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3310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1676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1066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4092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385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96474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7204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5697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4834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496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49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496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5496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2725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431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265A0-3CEE-4077-A30A-261CF2E36C02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9948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6880" cy="68558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1FE8-0141-4A4F-BB39-2E274000772D}" type="datetime1">
              <a:rPr lang="es-AR" smtClean="0"/>
              <a:pPr/>
              <a:t>13/10/2016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2013\2013Diseño\Template\Logo_IROL\Logo_blanco.png"/>
          <p:cNvPicPr>
            <a:picLocks noChangeAspect="1" noChangeArrowheads="1"/>
          </p:cNvPicPr>
          <p:nvPr userDrawn="1"/>
        </p:nvPicPr>
        <p:blipFill>
          <a:blip r:embed="rId2" cstate="print"/>
          <a:srcRect t="33134" r="79067" b="1977"/>
          <a:stretch>
            <a:fillRect/>
          </a:stretch>
        </p:blipFill>
        <p:spPr bwMode="auto">
          <a:xfrm>
            <a:off x="8510189" y="6286142"/>
            <a:ext cx="370346" cy="4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0" y="6313527"/>
            <a:ext cx="840324" cy="3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746350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  <p:pic>
        <p:nvPicPr>
          <p:cNvPr id="5" name="4 Imagen" descr="Lámina 3 HOJA3-05.png"/>
          <p:cNvPicPr>
            <a:picLocks noChangeAspect="1"/>
          </p:cNvPicPr>
          <p:nvPr userDrawn="1"/>
        </p:nvPicPr>
        <p:blipFill>
          <a:blip r:embed="rId4" cstate="email"/>
          <a:srcRect l="5039" r="4612" b="1109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ámina 3 HOJA3-05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003"/>
            <a:ext cx="9143150" cy="685599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059"/>
            <a:ext cx="8229600" cy="77752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D77-9E04-4ACA-AE62-D1EDB4B9B052}" type="datetime1">
              <a:rPr lang="es-AR" smtClean="0"/>
              <a:pPr/>
              <a:t>13/10/2016</a:t>
            </a:fld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12D0-04D2-416A-BBCB-484756A7AD06}" type="datetime1">
              <a:rPr lang="es-AR" smtClean="0"/>
              <a:pPr/>
              <a:t>13/10/2016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ámina 3 HOJA3-05.png"/>
          <p:cNvPicPr>
            <a:picLocks noChangeAspect="1"/>
          </p:cNvPicPr>
          <p:nvPr userDrawn="1"/>
        </p:nvPicPr>
        <p:blipFill>
          <a:blip r:embed="rId2" cstate="print"/>
          <a:srcRect b="4579"/>
          <a:stretch>
            <a:fillRect/>
          </a:stretch>
        </p:blipFill>
        <p:spPr>
          <a:xfrm>
            <a:off x="425" y="1002"/>
            <a:ext cx="9143150" cy="6856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062"/>
            <a:ext cx="8229600" cy="777523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5ED07988-ECEF-49CF-8124-591CF02E430B}" type="datetimeFigureOut">
              <a:rPr lang="es-AR" smtClean="0"/>
              <a:pPr/>
              <a:t>13/10/2016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75" y="6648450"/>
            <a:ext cx="226024" cy="153888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76" tIns="45688" rIns="91376" bIns="456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AAC5-1189-4C26-B9FC-36710CC47493}" type="datetime1">
              <a:rPr lang="es-AR" smtClean="0"/>
              <a:pPr/>
              <a:t>13/10/2016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354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63A0-0DD0-46C6-B448-C8FAEB3BE8D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transition>
    <p:fade/>
  </p:transition>
  <p:hf hdr="0" ftr="0" dt="0"/>
  <p:txStyles>
    <p:titleStyle>
      <a:lvl1pPr algn="ctr" defTabSz="9137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7" indent="-342657" algn="l" defTabSz="9137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6" indent="-285550" algn="l" defTabSz="9137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3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1" indent="-228439" algn="l" defTabSz="9137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48" indent="-228439" algn="l" defTabSz="9137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6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2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80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8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4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4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8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42"/>
          <a:stretch/>
        </p:blipFill>
        <p:spPr bwMode="auto">
          <a:xfrm>
            <a:off x="0" y="197670"/>
            <a:ext cx="9107487" cy="47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697" y="2161"/>
            <a:ext cx="9146880" cy="6855839"/>
          </a:xfrm>
          <a:prstGeom prst="rect">
            <a:avLst/>
          </a:prstGeom>
        </p:spPr>
      </p:pic>
      <p:pic>
        <p:nvPicPr>
          <p:cNvPr id="7" name="Picture 2" descr="J:\2013\2013Diseño\Template\Logo_IROL\Logo_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16" y="2197920"/>
            <a:ext cx="4576790" cy="181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7261" y="5279779"/>
            <a:ext cx="2324749" cy="9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295218" y="6459579"/>
            <a:ext cx="150813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3F981E-5ACD-4608-83EF-1D4CD776FC66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549636" y="4670442"/>
            <a:ext cx="55578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s-ES" sz="4400" b="1" spc="-150" dirty="0" smtClean="0">
                <a:solidFill>
                  <a:srgbClr val="1D8761"/>
                </a:solidFill>
              </a:rPr>
              <a:t>Expectativas de Ejecutivos </a:t>
            </a:r>
          </a:p>
          <a:p>
            <a:pPr lvl="1" algn="ctr">
              <a:spcAft>
                <a:spcPts val="600"/>
              </a:spcAft>
            </a:pPr>
            <a:r>
              <a:rPr lang="es-ES" sz="28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Octubre 2016</a:t>
            </a:r>
            <a:endParaRPr lang="es-ES" sz="3200" b="1" spc="-1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38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10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36156" y="2490986"/>
            <a:ext cx="5940000" cy="646986"/>
          </a:xfrm>
          <a:prstGeom prst="wedgeRoundRectCallout">
            <a:avLst/>
          </a:prstGeom>
          <a:solidFill>
            <a:srgbClr val="24A47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</a:rPr>
              <a:t>“Ya se habrán hecho los ajustes necesarios y sentido sus efectos para </a:t>
            </a:r>
            <a:r>
              <a:rPr lang="es-ES" sz="1600" b="1" i="1" dirty="0" smtClean="0">
                <a:solidFill>
                  <a:schemeClr val="bg1"/>
                </a:solidFill>
              </a:rPr>
              <a:t>‘acomodar’ </a:t>
            </a:r>
            <a:r>
              <a:rPr lang="es-ES" sz="1600" b="1" i="1" dirty="0">
                <a:solidFill>
                  <a:schemeClr val="bg1"/>
                </a:solidFill>
              </a:rPr>
              <a:t>la Economía, después del desastre </a:t>
            </a:r>
            <a:r>
              <a:rPr lang="es-ES" sz="1600" b="1" i="1" dirty="0" smtClean="0">
                <a:solidFill>
                  <a:schemeClr val="bg1"/>
                </a:solidFill>
              </a:rPr>
              <a:t>heredado.”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Perspectivas próximo semestre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156" y="3375337"/>
            <a:ext cx="5940000" cy="91940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“Se está caminando a la solución de muchos temas coyunturales que han estado instalados hace años en </a:t>
            </a:r>
            <a:r>
              <a:rPr lang="es-ES" dirty="0" smtClean="0"/>
              <a:t>Argentina. Apertura </a:t>
            </a:r>
            <a:r>
              <a:rPr lang="es-ES" dirty="0"/>
              <a:t>al </a:t>
            </a:r>
            <a:r>
              <a:rPr lang="es-ES" dirty="0" smtClean="0"/>
              <a:t>mundo.”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58782" y="28399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AJUSTES NECESARIOS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58782" y="46263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APERTURA AL MUNDO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8782" y="37331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DESASTRE HEREDADO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156" y="4532103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“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está reordenando el país en muchos ámbitos, reinsertándolo en el mundo”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375126" y="5519563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REORDENAMIENTO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340" y="5416455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“El </a:t>
            </a:r>
            <a:r>
              <a:rPr lang="es-ES" dirty="0" smtClean="0"/>
              <a:t>Gobierno </a:t>
            </a:r>
            <a:r>
              <a:rPr lang="es-ES" dirty="0"/>
              <a:t>está creando las condiciones necesarias para que el país empiece a crecer nuevamente”</a:t>
            </a:r>
          </a:p>
        </p:txBody>
      </p:sp>
      <p:sp>
        <p:nvSpPr>
          <p:cNvPr id="20" name="19 Rectángulo"/>
          <p:cNvSpPr/>
          <p:nvPr/>
        </p:nvSpPr>
        <p:spPr>
          <a:xfrm rot="10800000" flipV="1">
            <a:off x="2991427" y="7674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   	1/3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2706" y="1606635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medidas económicas que se tomaron tendrán impacto positivo, además el piso del que se parte es bien </a:t>
            </a:r>
            <a:r>
              <a:rPr lang="es-ES" dirty="0" smtClean="0"/>
              <a:t>bajo.”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345785" y="161618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REACTIVACIÓN ECONOMÍA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45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9" grpId="0" animBg="1"/>
      <p:bldP spid="27" grpId="0" animBg="1"/>
      <p:bldP spid="16" grpId="0" animBg="1"/>
      <p:bldP spid="17" grpId="0" animBg="1"/>
      <p:bldP spid="22" grpId="0" animBg="1"/>
      <p:bldP spid="20" grpId="0" animBg="1"/>
      <p:bldP spid="23" grpId="0" animBg="1"/>
      <p:bldP spid="2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56928" y="1622785"/>
            <a:ext cx="5940000" cy="646986"/>
          </a:xfrm>
          <a:prstGeom prst="wedgeRoundRectCallout">
            <a:avLst/>
          </a:prstGeom>
          <a:solidFill>
            <a:srgbClr val="24A47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/>
                </a:solidFill>
              </a:rPr>
              <a:t>“</a:t>
            </a:r>
            <a:r>
              <a:rPr lang="es-ES" sz="1600" b="1" i="1" dirty="0">
                <a:solidFill>
                  <a:schemeClr val="bg1"/>
                </a:solidFill>
              </a:rPr>
              <a:t>L</a:t>
            </a:r>
            <a:r>
              <a:rPr lang="es-ES" sz="1600" b="1" i="1" dirty="0" smtClean="0">
                <a:solidFill>
                  <a:schemeClr val="bg1"/>
                </a:solidFill>
              </a:rPr>
              <a:t>as </a:t>
            </a:r>
            <a:r>
              <a:rPr lang="es-ES" sz="1600" b="1" i="1" dirty="0">
                <a:solidFill>
                  <a:schemeClr val="bg1"/>
                </a:solidFill>
              </a:rPr>
              <a:t>metas se fueron cumpliendo y de ser así se seguirán cumpliendo para la reactivación </a:t>
            </a:r>
            <a:r>
              <a:rPr lang="es-ES" sz="1600" b="1" i="1" dirty="0" smtClean="0">
                <a:solidFill>
                  <a:schemeClr val="bg1"/>
                </a:solidFill>
              </a:rPr>
              <a:t>general.”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Perspectivas próximo semestre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496" y="3474154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 </a:t>
            </a:r>
            <a:r>
              <a:rPr lang="es-ES" dirty="0" smtClean="0"/>
              <a:t>Habiéndose </a:t>
            </a:r>
            <a:r>
              <a:rPr lang="es-ES" dirty="0"/>
              <a:t>tomado las medidas macro adecuadas, se reactivará la economía y la generación de </a:t>
            </a:r>
            <a:r>
              <a:rPr lang="es-ES" dirty="0" smtClean="0"/>
              <a:t>empleo.”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45785" y="1448780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CUMPLIMIENTO DE METAS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45785" y="338644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GENERACIÓN EMPLEO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45785" y="466295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MENOR 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45785" y="4024699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INVERSIÓN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9968" y="4662954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“Mayor inversión, más empleo. Menor inflación. Menor presión </a:t>
            </a:r>
            <a:r>
              <a:rPr lang="es-ES" dirty="0" smtClean="0"/>
              <a:t>tributaria.”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72200" y="5301208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MENOR PRESIÓN TRIBUTARIA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024" y="2759383"/>
            <a:ext cx="5940000" cy="37457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“Crecimiento </a:t>
            </a:r>
            <a:r>
              <a:rPr lang="es-ES" dirty="0" smtClean="0"/>
              <a:t>económico.”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 rot="10800000" flipV="1">
            <a:off x="2991427" y="7674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   	2/3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358782" y="2373710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CRECIMIENTO ECONÓMICO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28 Elipse"/>
          <p:cNvSpPr/>
          <p:nvPr/>
        </p:nvSpPr>
        <p:spPr>
          <a:xfrm>
            <a:off x="8892480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68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8" grpId="0" animBg="1"/>
      <p:bldP spid="20" grpId="0" animBg="1"/>
      <p:bldP spid="21" grpId="0" animBg="1"/>
      <p:bldP spid="16" grpId="0" animBg="1"/>
      <p:bldP spid="17" grpId="0" animBg="1"/>
      <p:bldP spid="22" grpId="0" animBg="1"/>
      <p:bldP spid="19" grpId="0" animBg="1"/>
      <p:bldP spid="2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798268" y="6347358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36156" y="1484784"/>
            <a:ext cx="5940000" cy="374571"/>
          </a:xfrm>
          <a:prstGeom prst="wedgeRoundRectCallout">
            <a:avLst/>
          </a:prstGeom>
          <a:solidFill>
            <a:srgbClr val="24A47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</a:rPr>
              <a:t>“Índices creíbles, una base </a:t>
            </a:r>
            <a:r>
              <a:rPr lang="es-ES" sz="1600" b="1" i="1" dirty="0" smtClean="0">
                <a:solidFill>
                  <a:schemeClr val="bg1"/>
                </a:solidFill>
              </a:rPr>
              <a:t>sólida </a:t>
            </a:r>
            <a:r>
              <a:rPr lang="es-ES" sz="1600" b="1" i="1" dirty="0">
                <a:solidFill>
                  <a:schemeClr val="bg1"/>
                </a:solidFill>
              </a:rPr>
              <a:t>para encarar </a:t>
            </a:r>
            <a:r>
              <a:rPr lang="es-ES" sz="1600" b="1" i="1" dirty="0" smtClean="0">
                <a:solidFill>
                  <a:schemeClr val="bg1"/>
                </a:solidFill>
              </a:rPr>
              <a:t>negocios.”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Perspectivas próximo semestre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156" y="3183981"/>
            <a:ext cx="5940000" cy="91940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“Foco del </a:t>
            </a:r>
            <a:r>
              <a:rPr lang="es-ES" dirty="0" smtClean="0"/>
              <a:t>Gobierno </a:t>
            </a:r>
            <a:r>
              <a:rPr lang="es-ES" dirty="0"/>
              <a:t>en reducir el índice inflacionario. No está claro el plan todavía, pero el reconocerlo como un problema ya mejorará los </a:t>
            </a:r>
            <a:r>
              <a:rPr lang="es-ES" dirty="0" smtClean="0"/>
              <a:t>negocios.”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45785" y="152078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ÍNDICES CREÍBLES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21472" y="4885038"/>
            <a:ext cx="2520000" cy="1101923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REACOMODAMIENTO SECTORES PRODUCTIVOS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21472" y="387868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RECONOCIMIENTO DE LOS PROBLEMAS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4264360"/>
            <a:ext cx="5940000" cy="119181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“Blanquear </a:t>
            </a:r>
            <a:r>
              <a:rPr lang="es-ES" dirty="0"/>
              <a:t>que las cosas estaban peor que lo que imaginamos, nos dio la posibilidad de trabajar </a:t>
            </a:r>
            <a:r>
              <a:rPr lang="es-ES" dirty="0" smtClean="0"/>
              <a:t>para </a:t>
            </a:r>
            <a:r>
              <a:rPr lang="es-ES" dirty="0"/>
              <a:t>que el año que viene sea mucho mejor, pero, por sobre todas las cosas, teniendo </a:t>
            </a:r>
            <a:r>
              <a:rPr lang="es-ES" dirty="0" smtClean="0"/>
              <a:t>claro qué </a:t>
            </a:r>
            <a:r>
              <a:rPr lang="es-ES" dirty="0"/>
              <a:t>problemas </a:t>
            </a:r>
            <a:r>
              <a:rPr lang="es-ES" dirty="0" smtClean="0"/>
              <a:t>atacar. ”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 rot="10800000" flipV="1">
            <a:off x="2991427" y="7674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   	3/3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8637" y="2414163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 </a:t>
            </a:r>
            <a:r>
              <a:rPr lang="es-ES" dirty="0" smtClean="0"/>
              <a:t>El </a:t>
            </a:r>
            <a:r>
              <a:rPr lang="es-ES" dirty="0"/>
              <a:t>G</a:t>
            </a:r>
            <a:r>
              <a:rPr lang="es-ES" dirty="0" smtClean="0"/>
              <a:t>obierno </a:t>
            </a:r>
            <a:r>
              <a:rPr lang="es-ES" dirty="0"/>
              <a:t>va a comprar lo que hace falta y </a:t>
            </a:r>
            <a:r>
              <a:rPr lang="es-ES" dirty="0" smtClean="0"/>
              <a:t>pagará </a:t>
            </a:r>
            <a:r>
              <a:rPr lang="es-ES" dirty="0"/>
              <a:t>el precio justo, con eso alcanza para estar </a:t>
            </a:r>
            <a:r>
              <a:rPr lang="es-ES" dirty="0" smtClean="0"/>
              <a:t>mejor.”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45785" y="2872336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CORRECTAS COMPRAS DEL ESTADO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271" y="1942355"/>
            <a:ext cx="5940000" cy="37457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“Todo </a:t>
            </a:r>
            <a:r>
              <a:rPr lang="es-ES" dirty="0"/>
              <a:t>se </a:t>
            </a:r>
            <a:r>
              <a:rPr lang="es-ES" dirty="0" smtClean="0"/>
              <a:t>irá </a:t>
            </a:r>
            <a:r>
              <a:rPr lang="es-ES" dirty="0"/>
              <a:t>afianzando en torno a una palabra mágica: confianza”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345785" y="2196562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CONFIANZA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5855" y="5589240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“Expectativa y reacomodamiento de distintos actores económicos, Agro, Energía, Construcción, etc.”</a:t>
            </a:r>
          </a:p>
        </p:txBody>
      </p:sp>
      <p:sp>
        <p:nvSpPr>
          <p:cNvPr id="17" name="28 Elipse"/>
          <p:cNvSpPr/>
          <p:nvPr/>
        </p:nvSpPr>
        <p:spPr>
          <a:xfrm>
            <a:off x="8892480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81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8" grpId="0" animBg="1"/>
      <p:bldP spid="27" grpId="0" animBg="1"/>
      <p:bldP spid="16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Perspectivas próximo semestre</a:t>
            </a:r>
          </a:p>
        </p:txBody>
      </p:sp>
      <p:sp>
        <p:nvSpPr>
          <p:cNvPr id="29" name="28 Rectángulo"/>
          <p:cNvSpPr/>
          <p:nvPr/>
        </p:nvSpPr>
        <p:spPr>
          <a:xfrm rot="10800000" flipV="1">
            <a:off x="2991427" y="7674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   	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336525" y="28399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AJUSTES NECESARIOS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36525" y="46263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APERTURA AL MUNDO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36525" y="373316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DESASTRE HEREDADO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52869" y="5519563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REORDENAMIENTO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323528" y="161618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REACTIVACIÓN ECONOMÍA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275856" y="1448780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CUMPLIMIENTO DE METAS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275856" y="338644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GENERACIÓN EMPLEO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275856" y="466295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MENOR 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75856" y="4024699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INVERSIÓN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3302271" y="5301208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MENOR PRESIÓN TRIBUTARIA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288853" y="2373710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CRECIMIENTO ECONÓMICO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345785" y="152078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ÍNDICES CREÍBLES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321472" y="4885038"/>
            <a:ext cx="2520000" cy="1101923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REACOMODAMIENTO SECTORES PRODUCTIVOS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6321472" y="387868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RECONOCIMIENTO DE LOS PROBLEMAS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345785" y="2872336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CORRECTAS COMPRAS DEL ESTADO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345785" y="2196562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CONFIANZA</a:t>
            </a:r>
          </a:p>
        </p:txBody>
      </p:sp>
      <p:sp>
        <p:nvSpPr>
          <p:cNvPr id="21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18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0" y="690525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espera un próximo semestre con clara tendencia positiva.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sector servicios evalúa mejor la situación actual.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6704776" y="2771762"/>
            <a:ext cx="1469748" cy="276999"/>
            <a:chOff x="5280025" y="5945183"/>
            <a:chExt cx="1468854" cy="277775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rgbClr val="17694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77"/>
            <p:cNvSpPr>
              <a:spLocks noChangeArrowheads="1"/>
            </p:cNvSpPr>
            <p:nvPr/>
          </p:nvSpPr>
          <p:spPr bwMode="auto">
            <a:xfrm>
              <a:off x="5480073" y="5945183"/>
              <a:ext cx="126880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mejor</a:t>
              </a:r>
              <a:endParaRPr lang="es-ES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12 Grupo"/>
          <p:cNvGrpSpPr>
            <a:grpSpLocks/>
          </p:cNvGrpSpPr>
          <p:nvPr/>
        </p:nvGrpSpPr>
        <p:grpSpPr bwMode="auto">
          <a:xfrm>
            <a:off x="6704776" y="3355970"/>
            <a:ext cx="2393325" cy="276999"/>
            <a:chOff x="5280025" y="5976715"/>
            <a:chExt cx="2391593" cy="277775"/>
          </a:xfrm>
        </p:grpSpPr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chemeClr val="accent5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2191577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mejor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6725742" y="3940178"/>
            <a:ext cx="652092" cy="276999"/>
            <a:chOff x="5280025" y="5976711"/>
            <a:chExt cx="652064" cy="276187"/>
          </a:xfrm>
        </p:grpSpPr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280025" y="6033702"/>
              <a:ext cx="133344" cy="132959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5480061" y="5976711"/>
              <a:ext cx="452028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Igual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 rot="10800000" flipV="1">
            <a:off x="71501" y="1749403"/>
            <a:ext cx="6361151" cy="69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de la situación económica del semestre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 de situación económica para el próximo semestre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xmlns="" val="1010102881"/>
              </p:ext>
            </p:extLst>
          </p:nvPr>
        </p:nvGraphicFramePr>
        <p:xfrm>
          <a:off x="537427" y="2479661"/>
          <a:ext cx="6160757" cy="40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6704776" y="4524386"/>
            <a:ext cx="2276313" cy="276999"/>
            <a:chOff x="5280025" y="5945183"/>
            <a:chExt cx="2274928" cy="277775"/>
          </a:xfrm>
        </p:grpSpPr>
        <p:sp>
          <p:nvSpPr>
            <p:cNvPr id="45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5480070" y="5945183"/>
              <a:ext cx="2074883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peor</a:t>
              </a:r>
            </a:p>
          </p:txBody>
        </p:sp>
      </p:grpSp>
      <p:grpSp>
        <p:nvGrpSpPr>
          <p:cNvPr id="6" name="12 Grupo"/>
          <p:cNvGrpSpPr>
            <a:grpSpLocks/>
          </p:cNvGrpSpPr>
          <p:nvPr/>
        </p:nvGrpSpPr>
        <p:grpSpPr bwMode="auto">
          <a:xfrm>
            <a:off x="6704776" y="5108594"/>
            <a:ext cx="1352721" cy="276999"/>
            <a:chOff x="5280025" y="5976715"/>
            <a:chExt cx="1351742" cy="277775"/>
          </a:xfrm>
        </p:grpSpPr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115172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peor</a:t>
              </a:r>
            </a:p>
          </p:txBody>
        </p:sp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17865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427" y="3632969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65%</a:t>
            </a:r>
            <a:endParaRPr lang="es-ES" b="1" dirty="0">
              <a:solidFill>
                <a:srgbClr val="3CB679"/>
              </a:solidFill>
            </a:endParaRPr>
          </a:p>
        </p:txBody>
      </p:sp>
      <p:sp>
        <p:nvSpPr>
          <p:cNvPr id="31" name="30 Abrir llave"/>
          <p:cNvSpPr/>
          <p:nvPr/>
        </p:nvSpPr>
        <p:spPr>
          <a:xfrm>
            <a:off x="1486331" y="2910261"/>
            <a:ext cx="264797" cy="1670406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55091" y="3570846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78%</a:t>
            </a:r>
            <a:endParaRPr lang="es-ES" b="1" dirty="0">
              <a:solidFill>
                <a:srgbClr val="3CB679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093337" y="3176972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082783" y="4429238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Abrir llave"/>
          <p:cNvSpPr/>
          <p:nvPr/>
        </p:nvSpPr>
        <p:spPr>
          <a:xfrm flipH="1">
            <a:off x="5364928" y="2828043"/>
            <a:ext cx="311268" cy="1905024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9512" y="4451364"/>
            <a:ext cx="1322343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Servicios 16%</a:t>
            </a:r>
          </a:p>
          <a:p>
            <a:r>
              <a:rPr lang="es-ES" sz="1600" dirty="0" smtClean="0"/>
              <a:t>Industria 27%</a:t>
            </a:r>
            <a:endParaRPr lang="es-ES" sz="1600" dirty="0"/>
          </a:p>
        </p:txBody>
      </p:sp>
      <p:cxnSp>
        <p:nvCxnSpPr>
          <p:cNvPr id="39" name="38 Conector recto"/>
          <p:cNvCxnSpPr>
            <a:stCxn id="33" idx="3"/>
          </p:cNvCxnSpPr>
          <p:nvPr/>
        </p:nvCxnSpPr>
        <p:spPr>
          <a:xfrm>
            <a:off x="1501855" y="4743752"/>
            <a:ext cx="408754" cy="292389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1215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AutoShape 264"/>
          <p:cNvCxnSpPr>
            <a:cxnSpLocks noChangeShapeType="1"/>
            <a:stCxn id="187" idx="3"/>
            <a:endCxn id="209" idx="0"/>
          </p:cNvCxnSpPr>
          <p:nvPr/>
        </p:nvCxnSpPr>
        <p:spPr bwMode="auto">
          <a:xfrm flipV="1">
            <a:off x="6574084" y="4231268"/>
            <a:ext cx="331507" cy="1656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" name="AutoShape 264"/>
          <p:cNvCxnSpPr>
            <a:cxnSpLocks noChangeShapeType="1"/>
            <a:endCxn id="179" idx="3"/>
          </p:cNvCxnSpPr>
          <p:nvPr/>
        </p:nvCxnSpPr>
        <p:spPr bwMode="auto">
          <a:xfrm flipH="1">
            <a:off x="5343549" y="3506787"/>
            <a:ext cx="401034" cy="3381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4 Rectángulo"/>
          <p:cNvSpPr/>
          <p:nvPr/>
        </p:nvSpPr>
        <p:spPr>
          <a:xfrm>
            <a:off x="0" y="4227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3000"/>
              </a:lnSpc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Percepción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económica del país </a:t>
            </a:r>
          </a:p>
          <a:p>
            <a:pPr algn="ctr" fontAlgn="b">
              <a:lnSpc>
                <a:spcPts val="3000"/>
              </a:lnSpc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respecto al último/próximo semestre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12848" y="1123967"/>
            <a:ext cx="9097463" cy="5085485"/>
            <a:chOff x="284" y="516"/>
            <a:chExt cx="7118" cy="3236"/>
          </a:xfrm>
        </p:grpSpPr>
        <p:sp>
          <p:nvSpPr>
            <p:cNvPr id="11" name="Line 180"/>
            <p:cNvSpPr>
              <a:spLocks noChangeShapeType="1"/>
            </p:cNvSpPr>
            <p:nvPr/>
          </p:nvSpPr>
          <p:spPr bwMode="auto">
            <a:xfrm>
              <a:off x="396" y="609"/>
              <a:ext cx="1" cy="29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2" name="Line 181"/>
            <p:cNvSpPr>
              <a:spLocks noChangeShapeType="1"/>
            </p:cNvSpPr>
            <p:nvPr/>
          </p:nvSpPr>
          <p:spPr bwMode="auto">
            <a:xfrm>
              <a:off x="355" y="3519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3" name="Line 182"/>
            <p:cNvSpPr>
              <a:spLocks noChangeShapeType="1"/>
            </p:cNvSpPr>
            <p:nvPr/>
          </p:nvSpPr>
          <p:spPr bwMode="auto">
            <a:xfrm>
              <a:off x="355" y="3231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4" name="Line 183"/>
            <p:cNvSpPr>
              <a:spLocks noChangeShapeType="1"/>
            </p:cNvSpPr>
            <p:nvPr/>
          </p:nvSpPr>
          <p:spPr bwMode="auto">
            <a:xfrm>
              <a:off x="355" y="2937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5" name="Line 184"/>
            <p:cNvSpPr>
              <a:spLocks noChangeShapeType="1"/>
            </p:cNvSpPr>
            <p:nvPr/>
          </p:nvSpPr>
          <p:spPr bwMode="auto">
            <a:xfrm>
              <a:off x="355" y="2649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6" name="Line 185"/>
            <p:cNvSpPr>
              <a:spLocks noChangeShapeType="1"/>
            </p:cNvSpPr>
            <p:nvPr/>
          </p:nvSpPr>
          <p:spPr bwMode="auto">
            <a:xfrm>
              <a:off x="355" y="2355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7" name="Line 186"/>
            <p:cNvSpPr>
              <a:spLocks noChangeShapeType="1"/>
            </p:cNvSpPr>
            <p:nvPr/>
          </p:nvSpPr>
          <p:spPr bwMode="auto">
            <a:xfrm>
              <a:off x="355" y="2067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8" name="Line 187"/>
            <p:cNvSpPr>
              <a:spLocks noChangeShapeType="1"/>
            </p:cNvSpPr>
            <p:nvPr/>
          </p:nvSpPr>
          <p:spPr bwMode="auto">
            <a:xfrm>
              <a:off x="355" y="1773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19" name="Line 188"/>
            <p:cNvSpPr>
              <a:spLocks noChangeShapeType="1"/>
            </p:cNvSpPr>
            <p:nvPr/>
          </p:nvSpPr>
          <p:spPr bwMode="auto">
            <a:xfrm>
              <a:off x="355" y="1485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0" name="Line 189"/>
            <p:cNvSpPr>
              <a:spLocks noChangeShapeType="1"/>
            </p:cNvSpPr>
            <p:nvPr/>
          </p:nvSpPr>
          <p:spPr bwMode="auto">
            <a:xfrm>
              <a:off x="355" y="1191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1" name="Line 190"/>
            <p:cNvSpPr>
              <a:spLocks noChangeShapeType="1"/>
            </p:cNvSpPr>
            <p:nvPr/>
          </p:nvSpPr>
          <p:spPr bwMode="auto">
            <a:xfrm>
              <a:off x="355" y="903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2" name="Line 191"/>
            <p:cNvSpPr>
              <a:spLocks noChangeShapeType="1"/>
            </p:cNvSpPr>
            <p:nvPr/>
          </p:nvSpPr>
          <p:spPr bwMode="auto">
            <a:xfrm>
              <a:off x="355" y="609"/>
              <a:ext cx="30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3" name="Line 192"/>
            <p:cNvSpPr>
              <a:spLocks noChangeShapeType="1"/>
            </p:cNvSpPr>
            <p:nvPr/>
          </p:nvSpPr>
          <p:spPr bwMode="auto">
            <a:xfrm flipV="1">
              <a:off x="385" y="3490"/>
              <a:ext cx="7017" cy="2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4" name="Line 193"/>
            <p:cNvSpPr>
              <a:spLocks noChangeShapeType="1"/>
            </p:cNvSpPr>
            <p:nvPr/>
          </p:nvSpPr>
          <p:spPr bwMode="auto">
            <a:xfrm flipV="1">
              <a:off x="385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6" name="Line 195"/>
            <p:cNvSpPr>
              <a:spLocks noChangeShapeType="1"/>
            </p:cNvSpPr>
            <p:nvPr/>
          </p:nvSpPr>
          <p:spPr bwMode="auto">
            <a:xfrm flipV="1">
              <a:off x="1081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7" name="Line 196"/>
            <p:cNvSpPr>
              <a:spLocks noChangeShapeType="1"/>
            </p:cNvSpPr>
            <p:nvPr/>
          </p:nvSpPr>
          <p:spPr bwMode="auto">
            <a:xfrm flipV="1">
              <a:off x="1429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8" name="Line 197"/>
            <p:cNvSpPr>
              <a:spLocks noChangeShapeType="1"/>
            </p:cNvSpPr>
            <p:nvPr/>
          </p:nvSpPr>
          <p:spPr bwMode="auto">
            <a:xfrm flipV="1">
              <a:off x="1777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29" name="Line 198"/>
            <p:cNvSpPr>
              <a:spLocks noChangeShapeType="1"/>
            </p:cNvSpPr>
            <p:nvPr/>
          </p:nvSpPr>
          <p:spPr bwMode="auto">
            <a:xfrm flipV="1">
              <a:off x="2125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1" name="Line 200"/>
            <p:cNvSpPr>
              <a:spLocks noChangeShapeType="1"/>
            </p:cNvSpPr>
            <p:nvPr/>
          </p:nvSpPr>
          <p:spPr bwMode="auto">
            <a:xfrm flipV="1">
              <a:off x="2821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2" name="Line 201"/>
            <p:cNvSpPr>
              <a:spLocks noChangeShapeType="1"/>
            </p:cNvSpPr>
            <p:nvPr/>
          </p:nvSpPr>
          <p:spPr bwMode="auto">
            <a:xfrm flipV="1">
              <a:off x="3163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3" name="Line 202"/>
            <p:cNvSpPr>
              <a:spLocks noChangeShapeType="1"/>
            </p:cNvSpPr>
            <p:nvPr/>
          </p:nvSpPr>
          <p:spPr bwMode="auto">
            <a:xfrm flipV="1">
              <a:off x="3511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4" name="Line 203"/>
            <p:cNvSpPr>
              <a:spLocks noChangeShapeType="1"/>
            </p:cNvSpPr>
            <p:nvPr/>
          </p:nvSpPr>
          <p:spPr bwMode="auto">
            <a:xfrm flipV="1">
              <a:off x="3844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5" name="Line 204"/>
            <p:cNvSpPr>
              <a:spLocks noChangeShapeType="1"/>
            </p:cNvSpPr>
            <p:nvPr/>
          </p:nvSpPr>
          <p:spPr bwMode="auto">
            <a:xfrm flipV="1">
              <a:off x="4165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6" name="Line 205"/>
            <p:cNvSpPr>
              <a:spLocks noChangeShapeType="1"/>
            </p:cNvSpPr>
            <p:nvPr/>
          </p:nvSpPr>
          <p:spPr bwMode="auto">
            <a:xfrm flipV="1">
              <a:off x="4535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38" name="Line 207"/>
            <p:cNvSpPr>
              <a:spLocks noChangeShapeType="1"/>
            </p:cNvSpPr>
            <p:nvPr/>
          </p:nvSpPr>
          <p:spPr bwMode="auto">
            <a:xfrm flipV="1">
              <a:off x="5200" y="3519"/>
              <a:ext cx="1" cy="2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400" dirty="0">
                <a:latin typeface="Calibri" pitchFamily="34" charset="0"/>
              </a:endParaRPr>
            </a:p>
          </p:txBody>
        </p:sp>
        <p:sp>
          <p:nvSpPr>
            <p:cNvPr id="40" name="Rectangle 209"/>
            <p:cNvSpPr>
              <a:spLocks noChangeArrowheads="1"/>
            </p:cNvSpPr>
            <p:nvPr/>
          </p:nvSpPr>
          <p:spPr bwMode="auto">
            <a:xfrm>
              <a:off x="344" y="3421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1" name="Rectangle 210"/>
            <p:cNvSpPr>
              <a:spLocks noChangeArrowheads="1"/>
            </p:cNvSpPr>
            <p:nvPr/>
          </p:nvSpPr>
          <p:spPr bwMode="auto">
            <a:xfrm>
              <a:off x="287" y="3133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10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2" name="Rectangle 211"/>
            <p:cNvSpPr>
              <a:spLocks noChangeArrowheads="1"/>
            </p:cNvSpPr>
            <p:nvPr/>
          </p:nvSpPr>
          <p:spPr bwMode="auto">
            <a:xfrm>
              <a:off x="287" y="2839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20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3" name="Rectangle 212"/>
            <p:cNvSpPr>
              <a:spLocks noChangeArrowheads="1"/>
            </p:cNvSpPr>
            <p:nvPr/>
          </p:nvSpPr>
          <p:spPr bwMode="auto">
            <a:xfrm>
              <a:off x="287" y="2551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30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4" name="Rectangle 213"/>
            <p:cNvSpPr>
              <a:spLocks noChangeArrowheads="1"/>
            </p:cNvSpPr>
            <p:nvPr/>
          </p:nvSpPr>
          <p:spPr bwMode="auto">
            <a:xfrm>
              <a:off x="287" y="2257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40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5" name="Rectangle 214"/>
            <p:cNvSpPr>
              <a:spLocks noChangeArrowheads="1"/>
            </p:cNvSpPr>
            <p:nvPr/>
          </p:nvSpPr>
          <p:spPr bwMode="auto">
            <a:xfrm>
              <a:off x="287" y="1969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50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287" y="1675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60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287" y="1387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70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284" y="1102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80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284" y="814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90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284" y="516"/>
              <a:ext cx="13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50" i="0" spc="-1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endParaRPr lang="en-US" sz="1050" spc="-100" dirty="0">
                <a:latin typeface="Calibri" pitchFamily="34" charset="0"/>
              </a:endParaRPr>
            </a:p>
          </p:txBody>
        </p:sp>
        <p:sp>
          <p:nvSpPr>
            <p:cNvPr id="57" name="Rectangle 230"/>
            <p:cNvSpPr>
              <a:spLocks noChangeArrowheads="1"/>
            </p:cNvSpPr>
            <p:nvPr/>
          </p:nvSpPr>
          <p:spPr bwMode="auto">
            <a:xfrm>
              <a:off x="423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58" name="Rectangle 231"/>
            <p:cNvSpPr>
              <a:spLocks noChangeArrowheads="1"/>
            </p:cNvSpPr>
            <p:nvPr/>
          </p:nvSpPr>
          <p:spPr bwMode="auto">
            <a:xfrm>
              <a:off x="477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2007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59" name="Rectangle 232"/>
            <p:cNvSpPr>
              <a:spLocks noChangeArrowheads="1"/>
            </p:cNvSpPr>
            <p:nvPr/>
          </p:nvSpPr>
          <p:spPr bwMode="auto">
            <a:xfrm>
              <a:off x="763" y="3559"/>
              <a:ext cx="2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May/Oct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60" name="Rectangle 233"/>
            <p:cNvSpPr>
              <a:spLocks noChangeArrowheads="1"/>
            </p:cNvSpPr>
            <p:nvPr/>
          </p:nvSpPr>
          <p:spPr bwMode="auto">
            <a:xfrm>
              <a:off x="811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2007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61" name="Rectangle 234"/>
            <p:cNvSpPr>
              <a:spLocks noChangeArrowheads="1"/>
            </p:cNvSpPr>
            <p:nvPr/>
          </p:nvSpPr>
          <p:spPr bwMode="auto">
            <a:xfrm>
              <a:off x="1108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62" name="Rectangle 235"/>
            <p:cNvSpPr>
              <a:spLocks noChangeArrowheads="1"/>
            </p:cNvSpPr>
            <p:nvPr/>
          </p:nvSpPr>
          <p:spPr bwMode="auto">
            <a:xfrm>
              <a:off x="1162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63" name="Rectangle 236"/>
            <p:cNvSpPr>
              <a:spLocks noChangeArrowheads="1"/>
            </p:cNvSpPr>
            <p:nvPr/>
          </p:nvSpPr>
          <p:spPr bwMode="auto">
            <a:xfrm>
              <a:off x="1452" y="3559"/>
              <a:ext cx="2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May/Oct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64" name="Rectangle 237"/>
            <p:cNvSpPr>
              <a:spLocks noChangeArrowheads="1"/>
            </p:cNvSpPr>
            <p:nvPr/>
          </p:nvSpPr>
          <p:spPr bwMode="auto">
            <a:xfrm>
              <a:off x="1500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65" name="Rectangle 238"/>
            <p:cNvSpPr>
              <a:spLocks noChangeArrowheads="1"/>
            </p:cNvSpPr>
            <p:nvPr/>
          </p:nvSpPr>
          <p:spPr bwMode="auto">
            <a:xfrm>
              <a:off x="1797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66" name="Rectangle 239"/>
            <p:cNvSpPr>
              <a:spLocks noChangeArrowheads="1"/>
            </p:cNvSpPr>
            <p:nvPr/>
          </p:nvSpPr>
          <p:spPr bwMode="auto">
            <a:xfrm>
              <a:off x="1851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2009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67" name="Rectangle 240"/>
            <p:cNvSpPr>
              <a:spLocks noChangeArrowheads="1"/>
            </p:cNvSpPr>
            <p:nvPr/>
          </p:nvSpPr>
          <p:spPr bwMode="auto">
            <a:xfrm>
              <a:off x="2142" y="3559"/>
              <a:ext cx="2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May/Oc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68" name="Rectangle 241"/>
            <p:cNvSpPr>
              <a:spLocks noChangeArrowheads="1"/>
            </p:cNvSpPr>
            <p:nvPr/>
          </p:nvSpPr>
          <p:spPr bwMode="auto">
            <a:xfrm>
              <a:off x="2190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2009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69" name="Rectangle 242"/>
            <p:cNvSpPr>
              <a:spLocks noChangeArrowheads="1"/>
            </p:cNvSpPr>
            <p:nvPr/>
          </p:nvSpPr>
          <p:spPr bwMode="auto">
            <a:xfrm>
              <a:off x="2487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70" name="Rectangle 243"/>
            <p:cNvSpPr>
              <a:spLocks noChangeArrowheads="1"/>
            </p:cNvSpPr>
            <p:nvPr/>
          </p:nvSpPr>
          <p:spPr bwMode="auto">
            <a:xfrm>
              <a:off x="2541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71" name="Rectangle 244"/>
            <p:cNvSpPr>
              <a:spLocks noChangeArrowheads="1"/>
            </p:cNvSpPr>
            <p:nvPr/>
          </p:nvSpPr>
          <p:spPr bwMode="auto">
            <a:xfrm>
              <a:off x="2832" y="3559"/>
              <a:ext cx="2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May/Oct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72" name="Rectangle 245"/>
            <p:cNvSpPr>
              <a:spLocks noChangeArrowheads="1"/>
            </p:cNvSpPr>
            <p:nvPr/>
          </p:nvSpPr>
          <p:spPr bwMode="auto">
            <a:xfrm>
              <a:off x="2880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2010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73" name="Rectangle 246"/>
            <p:cNvSpPr>
              <a:spLocks noChangeArrowheads="1"/>
            </p:cNvSpPr>
            <p:nvPr/>
          </p:nvSpPr>
          <p:spPr bwMode="auto">
            <a:xfrm>
              <a:off x="3177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74" name="Rectangle 247"/>
            <p:cNvSpPr>
              <a:spLocks noChangeArrowheads="1"/>
            </p:cNvSpPr>
            <p:nvPr/>
          </p:nvSpPr>
          <p:spPr bwMode="auto">
            <a:xfrm>
              <a:off x="3231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2011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75" name="Rectangle 248"/>
            <p:cNvSpPr>
              <a:spLocks noChangeArrowheads="1"/>
            </p:cNvSpPr>
            <p:nvPr/>
          </p:nvSpPr>
          <p:spPr bwMode="auto">
            <a:xfrm>
              <a:off x="3510" y="3559"/>
              <a:ext cx="2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May/Oct</a:t>
              </a:r>
              <a:endParaRPr lang="en-US" sz="1000" spc="-100" dirty="0">
                <a:latin typeface="Calibri" pitchFamily="34" charset="0"/>
              </a:endParaRPr>
            </a:p>
          </p:txBody>
        </p:sp>
        <p:sp>
          <p:nvSpPr>
            <p:cNvPr id="76" name="Rectangle 249"/>
            <p:cNvSpPr>
              <a:spLocks noChangeArrowheads="1"/>
            </p:cNvSpPr>
            <p:nvPr/>
          </p:nvSpPr>
          <p:spPr bwMode="auto">
            <a:xfrm>
              <a:off x="3558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>
                  <a:solidFill>
                    <a:srgbClr val="000000"/>
                  </a:solidFill>
                  <a:latin typeface="Calibri" pitchFamily="34" charset="0"/>
                </a:rPr>
                <a:t>2011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3860" y="3559"/>
              <a:ext cx="27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Nov/Abr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3914" y="3655"/>
              <a:ext cx="16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2012</a:t>
              </a:r>
              <a:endParaRPr lang="en-US" sz="1400" spc="-100" dirty="0">
                <a:latin typeface="Calibri" pitchFamily="34" charset="0"/>
              </a:endParaRPr>
            </a:p>
          </p:txBody>
        </p:sp>
      </p:grpSp>
      <p:grpSp>
        <p:nvGrpSpPr>
          <p:cNvPr id="3" name="Group 246"/>
          <p:cNvGrpSpPr>
            <a:grpSpLocks/>
          </p:cNvGrpSpPr>
          <p:nvPr/>
        </p:nvGrpSpPr>
        <p:grpSpPr bwMode="auto">
          <a:xfrm>
            <a:off x="3315274" y="1289025"/>
            <a:ext cx="2090738" cy="246061"/>
            <a:chOff x="1941" y="717"/>
            <a:chExt cx="1317" cy="155"/>
          </a:xfrm>
        </p:grpSpPr>
        <p:sp>
          <p:nvSpPr>
            <p:cNvPr id="80" name="Rectangle 203"/>
            <p:cNvSpPr>
              <a:spLocks noChangeArrowheads="1"/>
            </p:cNvSpPr>
            <p:nvPr/>
          </p:nvSpPr>
          <p:spPr bwMode="auto">
            <a:xfrm>
              <a:off x="2068" y="717"/>
              <a:ext cx="119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i="0" dirty="0">
                  <a:solidFill>
                    <a:srgbClr val="000000"/>
                  </a:solidFill>
                  <a:latin typeface="Calibri" pitchFamily="34" charset="0"/>
                </a:rPr>
                <a:t>Evaluación del período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81" name="Rectangle 207"/>
            <p:cNvSpPr>
              <a:spLocks noChangeArrowheads="1"/>
            </p:cNvSpPr>
            <p:nvPr/>
          </p:nvSpPr>
          <p:spPr bwMode="auto">
            <a:xfrm>
              <a:off x="1941" y="736"/>
              <a:ext cx="79" cy="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 sz="1600" dirty="0">
                <a:latin typeface="Calibri" pitchFamily="34" charset="0"/>
              </a:endParaRPr>
            </a:p>
          </p:txBody>
        </p:sp>
      </p:grpSp>
      <p:sp>
        <p:nvSpPr>
          <p:cNvPr id="82" name="Line 36"/>
          <p:cNvSpPr>
            <a:spLocks noChangeShapeType="1"/>
          </p:cNvSpPr>
          <p:nvPr/>
        </p:nvSpPr>
        <p:spPr bwMode="auto">
          <a:xfrm flipV="1">
            <a:off x="190440" y="3529333"/>
            <a:ext cx="8928425" cy="4571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endParaRPr lang="es-ES" dirty="0">
              <a:latin typeface="Calibri" pitchFamily="34" charset="0"/>
            </a:endParaRPr>
          </a:p>
        </p:txBody>
      </p: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5868040" y="1289029"/>
            <a:ext cx="2530484" cy="246062"/>
            <a:chOff x="3341" y="717"/>
            <a:chExt cx="1594" cy="155"/>
          </a:xfrm>
        </p:grpSpPr>
        <p:sp>
          <p:nvSpPr>
            <p:cNvPr id="84" name="Rectangle 204"/>
            <p:cNvSpPr>
              <a:spLocks noChangeArrowheads="1"/>
            </p:cNvSpPr>
            <p:nvPr/>
          </p:nvSpPr>
          <p:spPr bwMode="auto">
            <a:xfrm>
              <a:off x="3458" y="717"/>
              <a:ext cx="14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i="0" dirty="0">
                  <a:solidFill>
                    <a:srgbClr val="000000"/>
                  </a:solidFill>
                  <a:latin typeface="Calibri" pitchFamily="34" charset="0"/>
                </a:rPr>
                <a:t>Expectativas para el período</a:t>
              </a:r>
              <a:endParaRPr lang="es-ES" sz="1600" dirty="0">
                <a:latin typeface="Calibri" pitchFamily="34" charset="0"/>
              </a:endParaRPr>
            </a:p>
          </p:txBody>
        </p:sp>
        <p:sp>
          <p:nvSpPr>
            <p:cNvPr id="85" name="Rectangle 208"/>
            <p:cNvSpPr>
              <a:spLocks noChangeArrowheads="1"/>
            </p:cNvSpPr>
            <p:nvPr/>
          </p:nvSpPr>
          <p:spPr bwMode="auto">
            <a:xfrm>
              <a:off x="3341" y="745"/>
              <a:ext cx="85" cy="83"/>
            </a:xfrm>
            <a:prstGeom prst="rect">
              <a:avLst/>
            </a:prstGeom>
            <a:solidFill>
              <a:srgbClr val="9D00BB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 sz="1600" dirty="0">
                <a:latin typeface="Calibri" pitchFamily="34" charset="0"/>
              </a:endParaRPr>
            </a:p>
          </p:txBody>
        </p:sp>
      </p:grpSp>
      <p:sp>
        <p:nvSpPr>
          <p:cNvPr id="89" name="Rectangle 74"/>
          <p:cNvSpPr>
            <a:spLocks noChangeArrowheads="1"/>
          </p:cNvSpPr>
          <p:nvPr/>
        </p:nvSpPr>
        <p:spPr bwMode="auto">
          <a:xfrm>
            <a:off x="374049" y="3411685"/>
            <a:ext cx="109672" cy="125413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0" name="Rectangle 79"/>
          <p:cNvSpPr>
            <a:spLocks noChangeArrowheads="1"/>
          </p:cNvSpPr>
          <p:nvPr/>
        </p:nvSpPr>
        <p:spPr bwMode="auto">
          <a:xfrm>
            <a:off x="806100" y="3454548"/>
            <a:ext cx="109671" cy="125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1254669" y="3483123"/>
            <a:ext cx="120776" cy="138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1692724" y="3438674"/>
            <a:ext cx="122163" cy="139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94" name="Rectangle 99"/>
          <p:cNvSpPr>
            <a:spLocks noChangeArrowheads="1"/>
          </p:cNvSpPr>
          <p:nvPr/>
        </p:nvSpPr>
        <p:spPr bwMode="auto">
          <a:xfrm>
            <a:off x="2479263" y="3656160"/>
            <a:ext cx="113837" cy="130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95" name="Rectangle 104"/>
          <p:cNvSpPr>
            <a:spLocks noChangeArrowheads="1"/>
          </p:cNvSpPr>
          <p:nvPr/>
        </p:nvSpPr>
        <p:spPr bwMode="auto">
          <a:xfrm>
            <a:off x="3019386" y="3313260"/>
            <a:ext cx="109672" cy="125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96" name="Rectangle 109"/>
          <p:cNvSpPr>
            <a:spLocks noChangeArrowheads="1"/>
          </p:cNvSpPr>
          <p:nvPr/>
        </p:nvSpPr>
        <p:spPr bwMode="auto">
          <a:xfrm>
            <a:off x="3507075" y="3551385"/>
            <a:ext cx="109671" cy="125413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1" name="Rectangle 122"/>
          <p:cNvSpPr>
            <a:spLocks noChangeArrowheads="1"/>
          </p:cNvSpPr>
          <p:nvPr/>
        </p:nvSpPr>
        <p:spPr bwMode="auto">
          <a:xfrm>
            <a:off x="807689" y="3551385"/>
            <a:ext cx="105505" cy="120651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2" name="Rectangle 123"/>
          <p:cNvSpPr>
            <a:spLocks noChangeArrowheads="1"/>
          </p:cNvSpPr>
          <p:nvPr/>
        </p:nvSpPr>
        <p:spPr bwMode="auto">
          <a:xfrm>
            <a:off x="1258044" y="3938736"/>
            <a:ext cx="117998" cy="134938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3" name="Rectangle 124"/>
          <p:cNvSpPr>
            <a:spLocks noChangeArrowheads="1"/>
          </p:cNvSpPr>
          <p:nvPr/>
        </p:nvSpPr>
        <p:spPr bwMode="auto">
          <a:xfrm>
            <a:off x="1692722" y="3545036"/>
            <a:ext cx="120778" cy="136524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5" name="Rectangle 126"/>
          <p:cNvSpPr>
            <a:spLocks noChangeArrowheads="1"/>
          </p:cNvSpPr>
          <p:nvPr/>
        </p:nvSpPr>
        <p:spPr bwMode="auto">
          <a:xfrm>
            <a:off x="2479262" y="3732360"/>
            <a:ext cx="113836" cy="130175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6" name="Rectangle 127"/>
          <p:cNvSpPr>
            <a:spLocks noChangeArrowheads="1"/>
          </p:cNvSpPr>
          <p:nvPr/>
        </p:nvSpPr>
        <p:spPr bwMode="auto">
          <a:xfrm>
            <a:off x="3003019" y="3411685"/>
            <a:ext cx="111059" cy="124952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10" name="Rectangle 135"/>
          <p:cNvSpPr>
            <a:spLocks noChangeArrowheads="1"/>
          </p:cNvSpPr>
          <p:nvPr/>
        </p:nvSpPr>
        <p:spPr bwMode="auto">
          <a:xfrm>
            <a:off x="307345" y="3105145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1" name="Rectangle 136"/>
          <p:cNvSpPr>
            <a:spLocks noChangeArrowheads="1"/>
          </p:cNvSpPr>
          <p:nvPr/>
        </p:nvSpPr>
        <p:spPr bwMode="auto">
          <a:xfrm>
            <a:off x="796242" y="314165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2" name="Rectangle 137"/>
          <p:cNvSpPr>
            <a:spLocks noChangeArrowheads="1"/>
          </p:cNvSpPr>
          <p:nvPr/>
        </p:nvSpPr>
        <p:spPr bwMode="auto">
          <a:xfrm>
            <a:off x="1286972" y="314165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3" name="Rectangle 138"/>
          <p:cNvSpPr>
            <a:spLocks noChangeArrowheads="1"/>
          </p:cNvSpPr>
          <p:nvPr/>
        </p:nvSpPr>
        <p:spPr bwMode="auto">
          <a:xfrm>
            <a:off x="1662410" y="314165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52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4" name="Rectangle 139"/>
          <p:cNvSpPr>
            <a:spLocks noChangeArrowheads="1"/>
          </p:cNvSpPr>
          <p:nvPr/>
        </p:nvSpPr>
        <p:spPr bwMode="auto">
          <a:xfrm>
            <a:off x="2058454" y="4527051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32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5" name="Rectangle 140"/>
          <p:cNvSpPr>
            <a:spLocks noChangeArrowheads="1"/>
          </p:cNvSpPr>
          <p:nvPr/>
        </p:nvSpPr>
        <p:spPr bwMode="auto">
          <a:xfrm>
            <a:off x="2437997" y="3287710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47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6" name="Rectangle 141"/>
          <p:cNvSpPr>
            <a:spLocks noChangeArrowheads="1"/>
          </p:cNvSpPr>
          <p:nvPr/>
        </p:nvSpPr>
        <p:spPr bwMode="auto">
          <a:xfrm>
            <a:off x="2967015" y="303001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55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17" name="Rectangle 142"/>
          <p:cNvSpPr>
            <a:spLocks noChangeArrowheads="1"/>
          </p:cNvSpPr>
          <p:nvPr/>
        </p:nvSpPr>
        <p:spPr bwMode="auto">
          <a:xfrm>
            <a:off x="3471071" y="3689353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1" name="Rectangle 150"/>
          <p:cNvSpPr>
            <a:spLocks noChangeArrowheads="1"/>
          </p:cNvSpPr>
          <p:nvPr/>
        </p:nvSpPr>
        <p:spPr bwMode="auto">
          <a:xfrm>
            <a:off x="307345" y="368725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2" name="Rectangle 151"/>
          <p:cNvSpPr>
            <a:spLocks noChangeArrowheads="1"/>
          </p:cNvSpPr>
          <p:nvPr/>
        </p:nvSpPr>
        <p:spPr bwMode="auto">
          <a:xfrm>
            <a:off x="770771" y="368725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3" name="Rectangle 152"/>
          <p:cNvSpPr>
            <a:spLocks noChangeArrowheads="1"/>
          </p:cNvSpPr>
          <p:nvPr/>
        </p:nvSpPr>
        <p:spPr bwMode="auto">
          <a:xfrm>
            <a:off x="1290416" y="412540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41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4" name="Rectangle 153"/>
          <p:cNvSpPr>
            <a:spLocks noChangeArrowheads="1"/>
          </p:cNvSpPr>
          <p:nvPr/>
        </p:nvSpPr>
        <p:spPr bwMode="auto">
          <a:xfrm>
            <a:off x="1662410" y="368725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5" name="Rectangle 154"/>
          <p:cNvSpPr>
            <a:spLocks noChangeArrowheads="1"/>
          </p:cNvSpPr>
          <p:nvPr/>
        </p:nvSpPr>
        <p:spPr bwMode="auto">
          <a:xfrm>
            <a:off x="2058454" y="4010273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33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6" name="Rectangle 155"/>
          <p:cNvSpPr>
            <a:spLocks noChangeArrowheads="1"/>
          </p:cNvSpPr>
          <p:nvPr/>
        </p:nvSpPr>
        <p:spPr bwMode="auto">
          <a:xfrm>
            <a:off x="2426955" y="3871918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46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27" name="Rectangle 156"/>
          <p:cNvSpPr>
            <a:spLocks noChangeArrowheads="1"/>
          </p:cNvSpPr>
          <p:nvPr/>
        </p:nvSpPr>
        <p:spPr bwMode="auto">
          <a:xfrm>
            <a:off x="2967015" y="3616327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32" name="Text Box 121"/>
          <p:cNvSpPr txBox="1">
            <a:spLocks noChangeArrowheads="1"/>
          </p:cNvSpPr>
          <p:nvPr/>
        </p:nvSpPr>
        <p:spPr bwMode="auto">
          <a:xfrm>
            <a:off x="272532" y="1955083"/>
            <a:ext cx="1346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b="1" i="0" dirty="0">
                <a:latin typeface="Calibri" pitchFamily="34" charset="0"/>
                <a:ea typeface="ＭＳ Ｐゴシック" charset="-128"/>
              </a:rPr>
              <a:t>Regreso de </a:t>
            </a:r>
            <a:r>
              <a:rPr lang="es-ES_tradnl" sz="1600" b="1" i="0" dirty="0" smtClean="0">
                <a:latin typeface="Calibri" pitchFamily="34" charset="0"/>
                <a:ea typeface="ＭＳ Ｐゴシック" charset="-128"/>
              </a:rPr>
              <a:t>la </a:t>
            </a:r>
            <a:r>
              <a:rPr lang="es-ES_tradnl" sz="1600" b="1" i="0" dirty="0">
                <a:latin typeface="Calibri" pitchFamily="34" charset="0"/>
                <a:ea typeface="ＭＳ Ｐゴシック" charset="-128"/>
              </a:rPr>
              <a:t>previsión</a:t>
            </a:r>
            <a:endParaRPr lang="es-ES" sz="1600" b="1" i="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34" name="Text Box 116"/>
          <p:cNvSpPr txBox="1">
            <a:spLocks noChangeArrowheads="1"/>
          </p:cNvSpPr>
          <p:nvPr/>
        </p:nvSpPr>
        <p:spPr bwMode="auto">
          <a:xfrm>
            <a:off x="1963307" y="1944784"/>
            <a:ext cx="2172605" cy="4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es-ES_tradnl" sz="1600" b="1" i="0" dirty="0">
                <a:latin typeface="Calibri" pitchFamily="34" charset="0"/>
                <a:ea typeface="ＭＳ Ｐゴシック" charset="-128"/>
              </a:rPr>
              <a:t>Recuperación de las expectativas</a:t>
            </a:r>
            <a:endParaRPr lang="es-ES" sz="1600" b="1" i="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35" name="Line 145"/>
          <p:cNvSpPr>
            <a:spLocks noChangeShapeType="1"/>
          </p:cNvSpPr>
          <p:nvPr/>
        </p:nvSpPr>
        <p:spPr bwMode="auto">
          <a:xfrm>
            <a:off x="2967015" y="2483430"/>
            <a:ext cx="98795" cy="464415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136" name="Text Box 122"/>
          <p:cNvSpPr txBox="1">
            <a:spLocks noChangeArrowheads="1"/>
          </p:cNvSpPr>
          <p:nvPr/>
        </p:nvSpPr>
        <p:spPr bwMode="auto">
          <a:xfrm>
            <a:off x="592752" y="4557869"/>
            <a:ext cx="13936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600" b="1" i="0" dirty="0">
                <a:latin typeface="Calibri" pitchFamily="34" charset="0"/>
                <a:ea typeface="ＭＳ Ｐゴシック" charset="-128"/>
              </a:rPr>
              <a:t>Efecto Agro</a:t>
            </a:r>
            <a:endParaRPr lang="es-ES" sz="1600" b="1" i="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1272717" y="5001436"/>
            <a:ext cx="1946326" cy="486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es-ES_tradnl" sz="1600" b="1" i="0" dirty="0" smtClean="0">
                <a:latin typeface="Calibri" pitchFamily="34" charset="0"/>
                <a:ea typeface="ＭＳ Ｐゴシック" charset="-128"/>
              </a:rPr>
              <a:t>Irrupción</a:t>
            </a:r>
            <a:br>
              <a:rPr lang="es-ES_tradnl" sz="1600" b="1" i="0" dirty="0" smtClean="0">
                <a:latin typeface="Calibri" pitchFamily="34" charset="0"/>
                <a:ea typeface="ＭＳ Ｐゴシック" charset="-128"/>
              </a:rPr>
            </a:br>
            <a:r>
              <a:rPr lang="es-ES_tradnl" sz="1600" b="1" i="0" dirty="0" smtClean="0">
                <a:latin typeface="Calibri" pitchFamily="34" charset="0"/>
                <a:ea typeface="ＭＳ Ｐゴシック" charset="-128"/>
              </a:rPr>
              <a:t>Crisis </a:t>
            </a:r>
            <a:r>
              <a:rPr lang="es-ES_tradnl" sz="1600" b="1" i="0" dirty="0">
                <a:latin typeface="Calibri" pitchFamily="34" charset="0"/>
                <a:ea typeface="ＭＳ Ｐゴシック" charset="-128"/>
              </a:rPr>
              <a:t>Internacional</a:t>
            </a:r>
            <a:endParaRPr lang="es-ES" sz="1600" b="1" i="0" dirty="0"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43" name="AutoShape 261"/>
          <p:cNvCxnSpPr>
            <a:cxnSpLocks noChangeShapeType="1"/>
            <a:stCxn id="100" idx="3"/>
          </p:cNvCxnSpPr>
          <p:nvPr/>
        </p:nvCxnSpPr>
        <p:spPr bwMode="auto">
          <a:xfrm flipV="1">
            <a:off x="485106" y="3511698"/>
            <a:ext cx="311136" cy="585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" name="AutoShape 264"/>
          <p:cNvCxnSpPr>
            <a:cxnSpLocks noChangeShapeType="1"/>
            <a:stCxn id="91" idx="1"/>
          </p:cNvCxnSpPr>
          <p:nvPr/>
        </p:nvCxnSpPr>
        <p:spPr bwMode="auto">
          <a:xfrm flipH="1">
            <a:off x="842779" y="3552179"/>
            <a:ext cx="411890" cy="595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5" name="AutoShape 265"/>
          <p:cNvCxnSpPr>
            <a:cxnSpLocks noChangeShapeType="1"/>
            <a:stCxn id="91" idx="2"/>
            <a:endCxn id="102" idx="0"/>
          </p:cNvCxnSpPr>
          <p:nvPr/>
        </p:nvCxnSpPr>
        <p:spPr bwMode="auto">
          <a:xfrm>
            <a:off x="1315057" y="3621235"/>
            <a:ext cx="2007" cy="3175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6" name="AutoShape 266"/>
          <p:cNvCxnSpPr>
            <a:cxnSpLocks noChangeShapeType="1"/>
            <a:stCxn id="92" idx="1"/>
            <a:endCxn id="102" idx="3"/>
          </p:cNvCxnSpPr>
          <p:nvPr/>
        </p:nvCxnSpPr>
        <p:spPr bwMode="auto">
          <a:xfrm flipH="1">
            <a:off x="1376042" y="3508524"/>
            <a:ext cx="316682" cy="497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7" name="AutoShape 267"/>
          <p:cNvCxnSpPr>
            <a:cxnSpLocks noChangeShapeType="1"/>
            <a:stCxn id="103" idx="3"/>
            <a:endCxn id="104" idx="1"/>
          </p:cNvCxnSpPr>
          <p:nvPr/>
        </p:nvCxnSpPr>
        <p:spPr bwMode="auto">
          <a:xfrm>
            <a:off x="1813500" y="3613298"/>
            <a:ext cx="265334" cy="7721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8" name="AutoShape 268"/>
          <p:cNvCxnSpPr>
            <a:cxnSpLocks noChangeShapeType="1"/>
            <a:stCxn id="105" idx="1"/>
            <a:endCxn id="104" idx="3"/>
          </p:cNvCxnSpPr>
          <p:nvPr/>
        </p:nvCxnSpPr>
        <p:spPr bwMode="auto">
          <a:xfrm flipH="1">
            <a:off x="2194057" y="3797448"/>
            <a:ext cx="285205" cy="5880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9" name="AutoShape 269"/>
          <p:cNvCxnSpPr>
            <a:cxnSpLocks noChangeShapeType="1"/>
            <a:stCxn id="94" idx="3"/>
            <a:endCxn id="106" idx="1"/>
          </p:cNvCxnSpPr>
          <p:nvPr/>
        </p:nvCxnSpPr>
        <p:spPr bwMode="auto">
          <a:xfrm flipV="1">
            <a:off x="2593100" y="3474161"/>
            <a:ext cx="409919" cy="247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0" name="AutoShape 270"/>
          <p:cNvCxnSpPr>
            <a:cxnSpLocks noChangeShapeType="1"/>
            <a:stCxn id="96" idx="1"/>
            <a:endCxn id="95" idx="3"/>
          </p:cNvCxnSpPr>
          <p:nvPr/>
        </p:nvCxnSpPr>
        <p:spPr bwMode="auto">
          <a:xfrm flipH="1" flipV="1">
            <a:off x="3129058" y="3375967"/>
            <a:ext cx="378017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2" name="Rectangle 141"/>
          <p:cNvSpPr>
            <a:spLocks noChangeArrowheads="1"/>
          </p:cNvSpPr>
          <p:nvPr/>
        </p:nvSpPr>
        <p:spPr bwMode="auto">
          <a:xfrm>
            <a:off x="3486031" y="3032119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55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153" name="AutoShape 251"/>
          <p:cNvCxnSpPr>
            <a:cxnSpLocks noChangeShapeType="1"/>
          </p:cNvCxnSpPr>
          <p:nvPr/>
        </p:nvCxnSpPr>
        <p:spPr bwMode="auto">
          <a:xfrm flipH="1">
            <a:off x="3541620" y="3435498"/>
            <a:ext cx="1457" cy="10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" name="Rectangle 74"/>
          <p:cNvSpPr>
            <a:spLocks noChangeArrowheads="1"/>
          </p:cNvSpPr>
          <p:nvPr/>
        </p:nvSpPr>
        <p:spPr bwMode="auto">
          <a:xfrm>
            <a:off x="3903119" y="3456135"/>
            <a:ext cx="112659" cy="136525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55" name="Rectangle 135"/>
          <p:cNvSpPr>
            <a:spLocks noChangeArrowheads="1"/>
          </p:cNvSpPr>
          <p:nvPr/>
        </p:nvSpPr>
        <p:spPr bwMode="auto">
          <a:xfrm>
            <a:off x="3867115" y="3105145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53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156" name="AutoShape 270"/>
          <p:cNvCxnSpPr>
            <a:cxnSpLocks noChangeShapeType="1"/>
            <a:stCxn id="157" idx="1"/>
          </p:cNvCxnSpPr>
          <p:nvPr/>
        </p:nvCxnSpPr>
        <p:spPr bwMode="auto">
          <a:xfrm flipH="1" flipV="1">
            <a:off x="3595158" y="3373585"/>
            <a:ext cx="309445" cy="1008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7" name="Rectangle 104"/>
          <p:cNvSpPr>
            <a:spLocks noChangeArrowheads="1"/>
          </p:cNvSpPr>
          <p:nvPr/>
        </p:nvSpPr>
        <p:spPr bwMode="auto">
          <a:xfrm>
            <a:off x="3904603" y="3411685"/>
            <a:ext cx="109672" cy="125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58" name="Rectangle 109"/>
          <p:cNvSpPr>
            <a:spLocks noChangeArrowheads="1"/>
          </p:cNvSpPr>
          <p:nvPr/>
        </p:nvSpPr>
        <p:spPr bwMode="auto">
          <a:xfrm>
            <a:off x="4335167" y="3491060"/>
            <a:ext cx="109671" cy="125413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59" name="AutoShape 270"/>
          <p:cNvCxnSpPr>
            <a:cxnSpLocks noChangeShapeType="1"/>
          </p:cNvCxnSpPr>
          <p:nvPr/>
        </p:nvCxnSpPr>
        <p:spPr bwMode="auto">
          <a:xfrm flipH="1" flipV="1">
            <a:off x="4011131" y="3475186"/>
            <a:ext cx="297245" cy="793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0" name="Rectangle 135"/>
          <p:cNvSpPr>
            <a:spLocks noChangeArrowheads="1"/>
          </p:cNvSpPr>
          <p:nvPr/>
        </p:nvSpPr>
        <p:spPr bwMode="auto">
          <a:xfrm>
            <a:off x="3878157" y="3652840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52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61" name="Rectangle 135"/>
          <p:cNvSpPr>
            <a:spLocks noChangeArrowheads="1"/>
          </p:cNvSpPr>
          <p:nvPr/>
        </p:nvSpPr>
        <p:spPr bwMode="auto">
          <a:xfrm>
            <a:off x="4299163" y="368725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62" name="Rectangle 104"/>
          <p:cNvSpPr>
            <a:spLocks noChangeArrowheads="1"/>
          </p:cNvSpPr>
          <p:nvPr/>
        </p:nvSpPr>
        <p:spPr bwMode="auto">
          <a:xfrm>
            <a:off x="4335168" y="3310085"/>
            <a:ext cx="109672" cy="125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63" name="Rectangle 141"/>
          <p:cNvSpPr>
            <a:spLocks noChangeArrowheads="1"/>
          </p:cNvSpPr>
          <p:nvPr/>
        </p:nvSpPr>
        <p:spPr bwMode="auto">
          <a:xfrm>
            <a:off x="4263159" y="3032119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55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64" name="Rectangle 135"/>
          <p:cNvSpPr>
            <a:spLocks noChangeArrowheads="1"/>
          </p:cNvSpPr>
          <p:nvPr/>
        </p:nvSpPr>
        <p:spPr bwMode="auto">
          <a:xfrm>
            <a:off x="4762845" y="306863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>
                <a:solidFill>
                  <a:srgbClr val="000000"/>
                </a:solidFill>
                <a:latin typeface="Calibri" pitchFamily="34" charset="0"/>
              </a:rPr>
              <a:t>53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65" name="Rectangle 104"/>
          <p:cNvSpPr>
            <a:spLocks noChangeArrowheads="1"/>
          </p:cNvSpPr>
          <p:nvPr/>
        </p:nvSpPr>
        <p:spPr bwMode="auto">
          <a:xfrm>
            <a:off x="4785069" y="3411685"/>
            <a:ext cx="109672" cy="125413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66" name="AutoShape 270"/>
          <p:cNvCxnSpPr>
            <a:cxnSpLocks noChangeShapeType="1"/>
            <a:stCxn id="158" idx="0"/>
            <a:endCxn id="162" idx="2"/>
          </p:cNvCxnSpPr>
          <p:nvPr/>
        </p:nvCxnSpPr>
        <p:spPr bwMode="auto">
          <a:xfrm flipV="1">
            <a:off x="4390003" y="3435498"/>
            <a:ext cx="1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7" name="AutoShape 270"/>
          <p:cNvCxnSpPr>
            <a:cxnSpLocks noChangeShapeType="1"/>
            <a:stCxn id="165" idx="1"/>
            <a:endCxn id="162" idx="3"/>
          </p:cNvCxnSpPr>
          <p:nvPr/>
        </p:nvCxnSpPr>
        <p:spPr bwMode="auto">
          <a:xfrm flipH="1" flipV="1">
            <a:off x="4444840" y="3372792"/>
            <a:ext cx="340229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8" name="Rectangle 104"/>
          <p:cNvSpPr>
            <a:spLocks noChangeArrowheads="1"/>
          </p:cNvSpPr>
          <p:nvPr/>
        </p:nvSpPr>
        <p:spPr bwMode="auto">
          <a:xfrm>
            <a:off x="5236919" y="3887936"/>
            <a:ext cx="108282" cy="127000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69" name="Rectangle 141"/>
          <p:cNvSpPr>
            <a:spLocks noChangeArrowheads="1"/>
          </p:cNvSpPr>
          <p:nvPr/>
        </p:nvSpPr>
        <p:spPr bwMode="auto">
          <a:xfrm>
            <a:off x="5190802" y="4049860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42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70" name="Rectangle 104"/>
          <p:cNvSpPr>
            <a:spLocks noChangeArrowheads="1"/>
          </p:cNvSpPr>
          <p:nvPr/>
        </p:nvSpPr>
        <p:spPr bwMode="auto">
          <a:xfrm>
            <a:off x="4791418" y="3995886"/>
            <a:ext cx="108282" cy="1142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71" name="Rectangle 141"/>
          <p:cNvSpPr>
            <a:spLocks noChangeArrowheads="1"/>
          </p:cNvSpPr>
          <p:nvPr/>
        </p:nvSpPr>
        <p:spPr bwMode="auto">
          <a:xfrm>
            <a:off x="4731211" y="4161921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39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172" name="AutoShape 270"/>
          <p:cNvCxnSpPr>
            <a:cxnSpLocks noChangeShapeType="1"/>
            <a:stCxn id="170" idx="0"/>
            <a:endCxn id="165" idx="2"/>
          </p:cNvCxnSpPr>
          <p:nvPr/>
        </p:nvCxnSpPr>
        <p:spPr bwMode="auto">
          <a:xfrm flipH="1" flipV="1">
            <a:off x="4839905" y="3537098"/>
            <a:ext cx="5713" cy="458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3" name="AutoShape 270"/>
          <p:cNvCxnSpPr>
            <a:cxnSpLocks noChangeShapeType="1"/>
            <a:stCxn id="170" idx="3"/>
          </p:cNvCxnSpPr>
          <p:nvPr/>
        </p:nvCxnSpPr>
        <p:spPr bwMode="auto">
          <a:xfrm flipV="1">
            <a:off x="4899700" y="3973690"/>
            <a:ext cx="308118" cy="793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6" name="AutoShape 74"/>
          <p:cNvSpPr>
            <a:spLocks/>
          </p:cNvSpPr>
          <p:nvPr/>
        </p:nvSpPr>
        <p:spPr bwMode="auto">
          <a:xfrm rot="-5400000" flipH="1">
            <a:off x="822405" y="2029870"/>
            <a:ext cx="228729" cy="1258850"/>
          </a:xfrm>
          <a:prstGeom prst="leftBrace">
            <a:avLst/>
          </a:prstGeom>
          <a:ln>
            <a:solidFill>
              <a:srgbClr val="17694B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 dirty="0"/>
          </a:p>
        </p:txBody>
      </p:sp>
      <p:sp>
        <p:nvSpPr>
          <p:cNvPr id="100" name="Rectangle 121"/>
          <p:cNvSpPr>
            <a:spLocks noChangeArrowheads="1"/>
          </p:cNvSpPr>
          <p:nvPr/>
        </p:nvSpPr>
        <p:spPr bwMode="auto">
          <a:xfrm>
            <a:off x="374046" y="3506788"/>
            <a:ext cx="111060" cy="1270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04" name="Rectangle 125"/>
          <p:cNvSpPr>
            <a:spLocks noChangeArrowheads="1"/>
          </p:cNvSpPr>
          <p:nvPr/>
        </p:nvSpPr>
        <p:spPr bwMode="auto">
          <a:xfrm>
            <a:off x="2078834" y="4319602"/>
            <a:ext cx="115223" cy="131762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2078834" y="4429141"/>
            <a:ext cx="115223" cy="131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81" name="180 Rectángulo"/>
          <p:cNvSpPr/>
          <p:nvPr/>
        </p:nvSpPr>
        <p:spPr>
          <a:xfrm rot="10800000" flipV="1">
            <a:off x="302575" y="1124744"/>
            <a:ext cx="2399305" cy="264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/>
                </a:solidFill>
              </a:rPr>
              <a:t>- Índices comparativos -</a:t>
            </a:r>
          </a:p>
        </p:txBody>
      </p:sp>
      <p:sp>
        <p:nvSpPr>
          <p:cNvPr id="179" name="Rectangle 104"/>
          <p:cNvSpPr>
            <a:spLocks noChangeArrowheads="1"/>
          </p:cNvSpPr>
          <p:nvPr/>
        </p:nvSpPr>
        <p:spPr bwMode="auto">
          <a:xfrm>
            <a:off x="5235267" y="3781431"/>
            <a:ext cx="108282" cy="127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83" name="Rectangle 141"/>
          <p:cNvSpPr>
            <a:spLocks noChangeArrowheads="1"/>
          </p:cNvSpPr>
          <p:nvPr/>
        </p:nvSpPr>
        <p:spPr bwMode="auto">
          <a:xfrm>
            <a:off x="5190802" y="3573016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88" name="Rectangle 104"/>
          <p:cNvSpPr>
            <a:spLocks noChangeArrowheads="1"/>
          </p:cNvSpPr>
          <p:nvPr/>
        </p:nvSpPr>
        <p:spPr bwMode="auto">
          <a:xfrm>
            <a:off x="5647833" y="3397249"/>
            <a:ext cx="108282" cy="127000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89" name="Rectangle 141"/>
          <p:cNvSpPr>
            <a:spLocks noChangeArrowheads="1"/>
          </p:cNvSpPr>
          <p:nvPr/>
        </p:nvSpPr>
        <p:spPr bwMode="auto">
          <a:xfrm>
            <a:off x="5595307" y="306863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52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201" name="AutoShape 264"/>
          <p:cNvCxnSpPr>
            <a:cxnSpLocks noChangeShapeType="1"/>
            <a:stCxn id="188" idx="2"/>
            <a:endCxn id="199" idx="0"/>
          </p:cNvCxnSpPr>
          <p:nvPr/>
        </p:nvCxnSpPr>
        <p:spPr bwMode="auto">
          <a:xfrm>
            <a:off x="5701974" y="3524249"/>
            <a:ext cx="0" cy="463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9" name="Rectangle 104"/>
          <p:cNvSpPr>
            <a:spLocks noChangeArrowheads="1"/>
          </p:cNvSpPr>
          <p:nvPr/>
        </p:nvSpPr>
        <p:spPr bwMode="auto">
          <a:xfrm>
            <a:off x="5647833" y="3987784"/>
            <a:ext cx="108282" cy="127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00" name="Rectangle 104"/>
          <p:cNvSpPr>
            <a:spLocks noChangeArrowheads="1"/>
          </p:cNvSpPr>
          <p:nvPr/>
        </p:nvSpPr>
        <p:spPr bwMode="auto">
          <a:xfrm>
            <a:off x="6063359" y="3789040"/>
            <a:ext cx="108282" cy="127000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06" name="Rectangle 141"/>
          <p:cNvSpPr>
            <a:spLocks noChangeArrowheads="1"/>
          </p:cNvSpPr>
          <p:nvPr/>
        </p:nvSpPr>
        <p:spPr bwMode="auto">
          <a:xfrm>
            <a:off x="6018894" y="3916040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44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07" name="Rectangle 141"/>
          <p:cNvSpPr>
            <a:spLocks noChangeArrowheads="1"/>
          </p:cNvSpPr>
          <p:nvPr/>
        </p:nvSpPr>
        <p:spPr bwMode="auto">
          <a:xfrm>
            <a:off x="5618376" y="4114784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39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185" name="AutoShape 264"/>
          <p:cNvCxnSpPr>
            <a:cxnSpLocks noChangeShapeType="1"/>
            <a:stCxn id="199" idx="3"/>
            <a:endCxn id="200" idx="1"/>
          </p:cNvCxnSpPr>
          <p:nvPr/>
        </p:nvCxnSpPr>
        <p:spPr bwMode="auto">
          <a:xfrm flipV="1">
            <a:off x="5756115" y="3852540"/>
            <a:ext cx="307244" cy="1987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6" name="Rectangle 141"/>
          <p:cNvSpPr>
            <a:spLocks noChangeArrowheads="1"/>
          </p:cNvSpPr>
          <p:nvPr/>
        </p:nvSpPr>
        <p:spPr bwMode="auto">
          <a:xfrm>
            <a:off x="6010433" y="3325617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47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20" name="Rectangle 141"/>
          <p:cNvSpPr>
            <a:spLocks noChangeArrowheads="1"/>
          </p:cNvSpPr>
          <p:nvPr/>
        </p:nvSpPr>
        <p:spPr bwMode="auto">
          <a:xfrm>
            <a:off x="6631471" y="3673731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46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221" name="AutoShape 264"/>
          <p:cNvCxnSpPr>
            <a:cxnSpLocks noChangeShapeType="1"/>
          </p:cNvCxnSpPr>
          <p:nvPr/>
        </p:nvCxnSpPr>
        <p:spPr bwMode="auto">
          <a:xfrm>
            <a:off x="6130864" y="3757665"/>
            <a:ext cx="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9" name="Rectangle 104"/>
          <p:cNvSpPr>
            <a:spLocks noChangeArrowheads="1"/>
          </p:cNvSpPr>
          <p:nvPr/>
        </p:nvSpPr>
        <p:spPr bwMode="auto">
          <a:xfrm>
            <a:off x="6068951" y="3613649"/>
            <a:ext cx="108282" cy="127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15" name="Rectangle 104"/>
          <p:cNvSpPr>
            <a:spLocks noChangeArrowheads="1"/>
          </p:cNvSpPr>
          <p:nvPr/>
        </p:nvSpPr>
        <p:spPr bwMode="auto">
          <a:xfrm>
            <a:off x="6459912" y="3654743"/>
            <a:ext cx="108282" cy="127000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93" name="AutoShape 264"/>
          <p:cNvCxnSpPr>
            <a:cxnSpLocks noChangeShapeType="1"/>
            <a:stCxn id="219" idx="3"/>
            <a:endCxn id="215" idx="1"/>
          </p:cNvCxnSpPr>
          <p:nvPr/>
        </p:nvCxnSpPr>
        <p:spPr bwMode="auto">
          <a:xfrm>
            <a:off x="6177233" y="3677149"/>
            <a:ext cx="282679" cy="410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7" name="Rectangle 104"/>
          <p:cNvSpPr>
            <a:spLocks noChangeArrowheads="1"/>
          </p:cNvSpPr>
          <p:nvPr/>
        </p:nvSpPr>
        <p:spPr bwMode="auto">
          <a:xfrm>
            <a:off x="6465802" y="4333462"/>
            <a:ext cx="108282" cy="127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192" name="Rectangle 141"/>
          <p:cNvSpPr>
            <a:spLocks noChangeArrowheads="1"/>
          </p:cNvSpPr>
          <p:nvPr/>
        </p:nvSpPr>
        <p:spPr bwMode="auto">
          <a:xfrm>
            <a:off x="6435636" y="4460462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33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194" name="AutoShape 264"/>
          <p:cNvCxnSpPr>
            <a:cxnSpLocks noChangeShapeType="1"/>
            <a:stCxn id="215" idx="2"/>
            <a:endCxn id="187" idx="0"/>
          </p:cNvCxnSpPr>
          <p:nvPr/>
        </p:nvCxnSpPr>
        <p:spPr bwMode="auto">
          <a:xfrm>
            <a:off x="6514053" y="3781743"/>
            <a:ext cx="5890" cy="55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1" name="Rectangle 104"/>
          <p:cNvSpPr>
            <a:spLocks noChangeArrowheads="1"/>
          </p:cNvSpPr>
          <p:nvPr/>
        </p:nvSpPr>
        <p:spPr bwMode="auto">
          <a:xfrm>
            <a:off x="3505415" y="3310085"/>
            <a:ext cx="109672" cy="125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09" name="Rectangle 104"/>
          <p:cNvSpPr>
            <a:spLocks noChangeArrowheads="1"/>
          </p:cNvSpPr>
          <p:nvPr/>
        </p:nvSpPr>
        <p:spPr bwMode="auto">
          <a:xfrm>
            <a:off x="6851450" y="4231268"/>
            <a:ext cx="108282" cy="127000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10" name="Rectangle 141"/>
          <p:cNvSpPr>
            <a:spLocks noChangeArrowheads="1"/>
          </p:cNvSpPr>
          <p:nvPr/>
        </p:nvSpPr>
        <p:spPr bwMode="auto">
          <a:xfrm>
            <a:off x="6855957" y="4005064"/>
            <a:ext cx="33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36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195" name="19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717202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15</a:t>
            </a:fld>
            <a:endParaRPr lang="es-AR" dirty="0"/>
          </a:p>
        </p:txBody>
      </p:sp>
      <p:cxnSp>
        <p:nvCxnSpPr>
          <p:cNvPr id="225" name="AutoShape 264"/>
          <p:cNvCxnSpPr>
            <a:cxnSpLocks noChangeShapeType="1"/>
            <a:stCxn id="230" idx="1"/>
            <a:endCxn id="227" idx="3"/>
          </p:cNvCxnSpPr>
          <p:nvPr/>
        </p:nvCxnSpPr>
        <p:spPr bwMode="auto">
          <a:xfrm rot="10800000" flipV="1">
            <a:off x="6953539" y="4585575"/>
            <a:ext cx="287189" cy="187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6" name="Rectangle 141"/>
          <p:cNvSpPr>
            <a:spLocks noChangeArrowheads="1"/>
          </p:cNvSpPr>
          <p:nvPr/>
        </p:nvSpPr>
        <p:spPr bwMode="auto">
          <a:xfrm>
            <a:off x="7228752" y="4668986"/>
            <a:ext cx="1670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31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27" name="Rectangle 104"/>
          <p:cNvSpPr>
            <a:spLocks noChangeArrowheads="1"/>
          </p:cNvSpPr>
          <p:nvPr/>
        </p:nvSpPr>
        <p:spPr bwMode="auto">
          <a:xfrm>
            <a:off x="6836971" y="4712116"/>
            <a:ext cx="116567" cy="1209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28" name="Rectangle 141"/>
          <p:cNvSpPr>
            <a:spLocks noChangeArrowheads="1"/>
          </p:cNvSpPr>
          <p:nvPr/>
        </p:nvSpPr>
        <p:spPr bwMode="auto">
          <a:xfrm>
            <a:off x="6819952" y="4820128"/>
            <a:ext cx="1765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28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229" name="AutoShape 264"/>
          <p:cNvCxnSpPr>
            <a:cxnSpLocks noChangeShapeType="1"/>
            <a:stCxn id="209" idx="2"/>
            <a:endCxn id="227" idx="0"/>
          </p:cNvCxnSpPr>
          <p:nvPr/>
        </p:nvCxnSpPr>
        <p:spPr bwMode="auto">
          <a:xfrm flipH="1">
            <a:off x="6895255" y="4358268"/>
            <a:ext cx="10336" cy="3538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0" name="Rectangle 104"/>
          <p:cNvSpPr>
            <a:spLocks noChangeArrowheads="1"/>
          </p:cNvSpPr>
          <p:nvPr/>
        </p:nvSpPr>
        <p:spPr bwMode="auto">
          <a:xfrm>
            <a:off x="7240727" y="4524390"/>
            <a:ext cx="121192" cy="122369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14" name="Text Box 116"/>
          <p:cNvSpPr txBox="1">
            <a:spLocks noChangeArrowheads="1"/>
          </p:cNvSpPr>
          <p:nvPr/>
        </p:nvSpPr>
        <p:spPr bwMode="auto">
          <a:xfrm>
            <a:off x="4924130" y="2186325"/>
            <a:ext cx="2172605" cy="5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600" b="1" i="0" dirty="0" smtClean="0">
                <a:latin typeface="Calibri" pitchFamily="34" charset="0"/>
                <a:ea typeface="ＭＳ Ｐゴシック" charset="-128"/>
              </a:rPr>
              <a:t>Crisis de la </a:t>
            </a:r>
          </a:p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600" b="1" i="0" dirty="0" smtClean="0">
                <a:latin typeface="Calibri" pitchFamily="34" charset="0"/>
                <a:ea typeface="ＭＳ Ｐゴシック" charset="-128"/>
              </a:rPr>
              <a:t>deuda</a:t>
            </a:r>
            <a:endParaRPr lang="es-ES" sz="1600" b="1" i="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31" name="Line 115"/>
          <p:cNvSpPr>
            <a:spLocks noChangeShapeType="1"/>
          </p:cNvSpPr>
          <p:nvPr/>
        </p:nvSpPr>
        <p:spPr bwMode="auto">
          <a:xfrm>
            <a:off x="6068951" y="2773659"/>
            <a:ext cx="330172" cy="638025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cxnSp>
        <p:nvCxnSpPr>
          <p:cNvPr id="274" name="AutoShape 264"/>
          <p:cNvCxnSpPr>
            <a:cxnSpLocks noChangeShapeType="1"/>
          </p:cNvCxnSpPr>
          <p:nvPr/>
        </p:nvCxnSpPr>
        <p:spPr bwMode="auto">
          <a:xfrm>
            <a:off x="6115178" y="3729951"/>
            <a:ext cx="3176" cy="590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9" name="AutoShape 264"/>
          <p:cNvCxnSpPr>
            <a:cxnSpLocks noChangeShapeType="1"/>
            <a:stCxn id="284" idx="1"/>
          </p:cNvCxnSpPr>
          <p:nvPr/>
        </p:nvCxnSpPr>
        <p:spPr bwMode="auto">
          <a:xfrm rot="10800000" flipV="1">
            <a:off x="7273220" y="3696432"/>
            <a:ext cx="432839" cy="4163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0" name="Rectangle 141"/>
          <p:cNvSpPr>
            <a:spLocks noChangeArrowheads="1"/>
          </p:cNvSpPr>
          <p:nvPr/>
        </p:nvSpPr>
        <p:spPr bwMode="auto">
          <a:xfrm>
            <a:off x="7679769" y="3355974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47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81" name="Rectangle 104"/>
          <p:cNvSpPr>
            <a:spLocks noChangeArrowheads="1"/>
          </p:cNvSpPr>
          <p:nvPr/>
        </p:nvSpPr>
        <p:spPr bwMode="auto">
          <a:xfrm>
            <a:off x="7253480" y="4028115"/>
            <a:ext cx="116567" cy="1209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cxnSp>
        <p:nvCxnSpPr>
          <p:cNvPr id="283" name="AutoShape 264"/>
          <p:cNvCxnSpPr>
            <a:cxnSpLocks noChangeShapeType="1"/>
            <a:stCxn id="230" idx="0"/>
            <a:endCxn id="281" idx="2"/>
          </p:cNvCxnSpPr>
          <p:nvPr/>
        </p:nvCxnSpPr>
        <p:spPr bwMode="auto">
          <a:xfrm flipV="1">
            <a:off x="7301323" y="4149080"/>
            <a:ext cx="10441" cy="375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2" name="Rectangle 141"/>
          <p:cNvSpPr>
            <a:spLocks noChangeArrowheads="1"/>
          </p:cNvSpPr>
          <p:nvPr/>
        </p:nvSpPr>
        <p:spPr bwMode="auto">
          <a:xfrm>
            <a:off x="7226031" y="3789040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39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33" name="Rectángulo 232"/>
          <p:cNvSpPr/>
          <p:nvPr/>
        </p:nvSpPr>
        <p:spPr>
          <a:xfrm>
            <a:off x="6815486" y="1814016"/>
            <a:ext cx="15902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600" b="1" dirty="0" smtClean="0">
                <a:latin typeface="Calibri" pitchFamily="34" charset="0"/>
                <a:ea typeface="ＭＳ Ｐゴシック" charset="-128"/>
              </a:rPr>
              <a:t>Recuperación de las expectativas</a:t>
            </a:r>
          </a:p>
        </p:txBody>
      </p:sp>
      <p:sp>
        <p:nvSpPr>
          <p:cNvPr id="232" name="Line 115"/>
          <p:cNvSpPr>
            <a:spLocks noChangeShapeType="1"/>
          </p:cNvSpPr>
          <p:nvPr/>
        </p:nvSpPr>
        <p:spPr bwMode="auto">
          <a:xfrm>
            <a:off x="7771140" y="2384885"/>
            <a:ext cx="277281" cy="569446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35" name="Rectangle 141"/>
          <p:cNvSpPr>
            <a:spLocks noChangeArrowheads="1"/>
          </p:cNvSpPr>
          <p:nvPr/>
        </p:nvSpPr>
        <p:spPr bwMode="auto">
          <a:xfrm>
            <a:off x="7679592" y="3865629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44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8033246" y="3264957"/>
            <a:ext cx="121192" cy="122369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37" name="Rectangle 141"/>
          <p:cNvSpPr>
            <a:spLocks noChangeArrowheads="1"/>
          </p:cNvSpPr>
          <p:nvPr/>
        </p:nvSpPr>
        <p:spPr bwMode="auto">
          <a:xfrm>
            <a:off x="8008209" y="3063870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56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244" name="AutoShape 270"/>
          <p:cNvCxnSpPr>
            <a:cxnSpLocks noChangeShapeType="1"/>
          </p:cNvCxnSpPr>
          <p:nvPr/>
        </p:nvCxnSpPr>
        <p:spPr bwMode="auto">
          <a:xfrm flipH="1" flipV="1">
            <a:off x="7766723" y="3717032"/>
            <a:ext cx="1" cy="1072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4" name="Rectangle 104"/>
          <p:cNvSpPr>
            <a:spLocks noChangeArrowheads="1"/>
          </p:cNvSpPr>
          <p:nvPr/>
        </p:nvSpPr>
        <p:spPr bwMode="auto">
          <a:xfrm>
            <a:off x="7709254" y="3757617"/>
            <a:ext cx="116567" cy="1209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cxnSp>
        <p:nvCxnSpPr>
          <p:cNvPr id="246" name="AutoShape 264"/>
          <p:cNvCxnSpPr>
            <a:cxnSpLocks noChangeShapeType="1"/>
            <a:stCxn id="236" idx="2"/>
            <a:endCxn id="234" idx="3"/>
          </p:cNvCxnSpPr>
          <p:nvPr/>
        </p:nvCxnSpPr>
        <p:spPr bwMode="auto">
          <a:xfrm rot="5400000">
            <a:off x="7744445" y="3468703"/>
            <a:ext cx="430774" cy="2680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4" name="Rectangle 104"/>
          <p:cNvSpPr>
            <a:spLocks noChangeArrowheads="1"/>
          </p:cNvSpPr>
          <p:nvPr/>
        </p:nvSpPr>
        <p:spPr bwMode="auto">
          <a:xfrm>
            <a:off x="7706058" y="3635248"/>
            <a:ext cx="121192" cy="122369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38" name="Text Box 50"/>
          <p:cNvSpPr txBox="1">
            <a:spLocks noChangeArrowheads="1"/>
          </p:cNvSpPr>
          <p:nvPr/>
        </p:nvSpPr>
        <p:spPr bwMode="auto">
          <a:xfrm>
            <a:off x="0" y="791416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Valores récord del período analizado.</a:t>
            </a:r>
          </a:p>
        </p:txBody>
      </p:sp>
      <p:sp>
        <p:nvSpPr>
          <p:cNvPr id="241" name="Rectangle 104"/>
          <p:cNvSpPr>
            <a:spLocks noChangeArrowheads="1"/>
          </p:cNvSpPr>
          <p:nvPr/>
        </p:nvSpPr>
        <p:spPr bwMode="auto">
          <a:xfrm>
            <a:off x="8035273" y="3308035"/>
            <a:ext cx="116567" cy="1209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43" name="Rectangle 104"/>
          <p:cNvSpPr>
            <a:spLocks noChangeArrowheads="1"/>
          </p:cNvSpPr>
          <p:nvPr/>
        </p:nvSpPr>
        <p:spPr bwMode="auto">
          <a:xfrm>
            <a:off x="8436463" y="2758936"/>
            <a:ext cx="121192" cy="122369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45" name="Rectangle 141"/>
          <p:cNvSpPr>
            <a:spLocks noChangeArrowheads="1"/>
          </p:cNvSpPr>
          <p:nvPr/>
        </p:nvSpPr>
        <p:spPr bwMode="auto">
          <a:xfrm>
            <a:off x="8405688" y="2552688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68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47" name="Rectangle 141"/>
          <p:cNvSpPr>
            <a:spLocks noChangeArrowheads="1"/>
          </p:cNvSpPr>
          <p:nvPr/>
        </p:nvSpPr>
        <p:spPr bwMode="auto">
          <a:xfrm>
            <a:off x="8005788" y="3355974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55</a:t>
            </a:r>
            <a:endParaRPr lang="es-ES" sz="1400" b="1" dirty="0">
              <a:latin typeface="Calibri" pitchFamily="34" charset="0"/>
            </a:endParaRPr>
          </a:p>
        </p:txBody>
      </p:sp>
      <p:grpSp>
        <p:nvGrpSpPr>
          <p:cNvPr id="248" name="247 Grupo"/>
          <p:cNvGrpSpPr/>
          <p:nvPr/>
        </p:nvGrpSpPr>
        <p:grpSpPr>
          <a:xfrm>
            <a:off x="617164" y="5837654"/>
            <a:ext cx="8307248" cy="379634"/>
            <a:chOff x="594610" y="5837654"/>
            <a:chExt cx="8307248" cy="379634"/>
          </a:xfrm>
        </p:grpSpPr>
        <p:grpSp>
          <p:nvGrpSpPr>
            <p:cNvPr id="249" name="248 Grupo"/>
            <p:cNvGrpSpPr/>
            <p:nvPr/>
          </p:nvGrpSpPr>
          <p:grpSpPr>
            <a:xfrm>
              <a:off x="594610" y="5837654"/>
              <a:ext cx="8158428" cy="379634"/>
              <a:chOff x="594610" y="5837654"/>
              <a:chExt cx="8158428" cy="379634"/>
            </a:xfrm>
          </p:grpSpPr>
          <p:grpSp>
            <p:nvGrpSpPr>
              <p:cNvPr id="6" name="240 Grupo"/>
              <p:cNvGrpSpPr/>
              <p:nvPr/>
            </p:nvGrpSpPr>
            <p:grpSpPr>
              <a:xfrm>
                <a:off x="594610" y="5837654"/>
                <a:ext cx="8158428" cy="379634"/>
                <a:chOff x="593403" y="5837654"/>
                <a:chExt cx="8158428" cy="379634"/>
              </a:xfrm>
            </p:grpSpPr>
            <p:sp>
              <p:nvSpPr>
                <p:cNvPr id="1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93760" y="5904048"/>
                  <a:ext cx="456422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May/Oct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5065768" y="6063400"/>
                  <a:ext cx="276179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2012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77" name="Rectangle 246"/>
                <p:cNvSpPr>
                  <a:spLocks noChangeArrowheads="1"/>
                </p:cNvSpPr>
                <p:nvPr/>
              </p:nvSpPr>
              <p:spPr bwMode="auto">
                <a:xfrm>
                  <a:off x="5447619" y="5904048"/>
                  <a:ext cx="56850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Nov/Abr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78" name="Rectangle 247"/>
                <p:cNvSpPr>
                  <a:spLocks noChangeArrowheads="1"/>
                </p:cNvSpPr>
                <p:nvPr/>
              </p:nvSpPr>
              <p:spPr bwMode="auto">
                <a:xfrm>
                  <a:off x="5519627" y="6063400"/>
                  <a:ext cx="36671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2013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90" name="Rectangle 246"/>
                <p:cNvSpPr>
                  <a:spLocks noChangeArrowheads="1"/>
                </p:cNvSpPr>
                <p:nvPr/>
              </p:nvSpPr>
              <p:spPr bwMode="auto">
                <a:xfrm>
                  <a:off x="5857940" y="5904048"/>
                  <a:ext cx="48680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May/Oct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91" name="Rectangle 247"/>
                <p:cNvSpPr>
                  <a:spLocks noChangeArrowheads="1"/>
                </p:cNvSpPr>
                <p:nvPr/>
              </p:nvSpPr>
              <p:spPr bwMode="auto">
                <a:xfrm>
                  <a:off x="5948697" y="6063400"/>
                  <a:ext cx="303067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2013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198" name="Rectangle 246"/>
                <p:cNvSpPr>
                  <a:spLocks noChangeArrowheads="1"/>
                </p:cNvSpPr>
                <p:nvPr/>
              </p:nvSpPr>
              <p:spPr bwMode="auto">
                <a:xfrm>
                  <a:off x="6308228" y="5904048"/>
                  <a:ext cx="464086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Nov/Abr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02" name="Rectangle 247"/>
                <p:cNvSpPr>
                  <a:spLocks noChangeArrowheads="1"/>
                </p:cNvSpPr>
                <p:nvPr/>
              </p:nvSpPr>
              <p:spPr bwMode="auto">
                <a:xfrm>
                  <a:off x="6380236" y="6063400"/>
                  <a:ext cx="27551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2014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cxnSp>
              <p:nvCxnSpPr>
                <p:cNvPr id="204" name="203 Conector recto"/>
                <p:cNvCxnSpPr/>
                <p:nvPr/>
              </p:nvCxnSpPr>
              <p:spPr>
                <a:xfrm flipV="1">
                  <a:off x="8542083" y="5914984"/>
                  <a:ext cx="0" cy="11884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</p:cxnSp>
            <p:sp>
              <p:nvSpPr>
                <p:cNvPr id="197" name="Rectangle 246"/>
                <p:cNvSpPr>
                  <a:spLocks noChangeArrowheads="1"/>
                </p:cNvSpPr>
                <p:nvPr/>
              </p:nvSpPr>
              <p:spPr bwMode="auto">
                <a:xfrm>
                  <a:off x="6709871" y="5904048"/>
                  <a:ext cx="532506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May/Oct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03" name="Rectangle 247"/>
                <p:cNvSpPr>
                  <a:spLocks noChangeArrowheads="1"/>
                </p:cNvSpPr>
                <p:nvPr/>
              </p:nvSpPr>
              <p:spPr bwMode="auto">
                <a:xfrm>
                  <a:off x="6774325" y="6063400"/>
                  <a:ext cx="27551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2014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08" name="Rectangle 246"/>
                <p:cNvSpPr>
                  <a:spLocks noChangeArrowheads="1"/>
                </p:cNvSpPr>
                <p:nvPr/>
              </p:nvSpPr>
              <p:spPr bwMode="auto">
                <a:xfrm>
                  <a:off x="7166091" y="5911884"/>
                  <a:ext cx="529631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Nov/</a:t>
                  </a:r>
                  <a:r>
                    <a:rPr lang="en-US" sz="1000" spc="-1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Abr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12" name="Rectangle 247"/>
                <p:cNvSpPr>
                  <a:spLocks noChangeArrowheads="1"/>
                </p:cNvSpPr>
                <p:nvPr/>
              </p:nvSpPr>
              <p:spPr bwMode="auto">
                <a:xfrm>
                  <a:off x="7207495" y="6063400"/>
                  <a:ext cx="446032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2015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56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6725271" y="5839555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5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561143" y="5839555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7972689" y="5839555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6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8750553" y="5837654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65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64859" y="5904048"/>
                  <a:ext cx="532506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May/Oct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66" name="Rectangle 247"/>
                <p:cNvSpPr>
                  <a:spLocks noChangeArrowheads="1"/>
                </p:cNvSpPr>
                <p:nvPr/>
              </p:nvSpPr>
              <p:spPr bwMode="auto">
                <a:xfrm>
                  <a:off x="7693355" y="6057936"/>
                  <a:ext cx="27551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2015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17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593403" y="5838858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1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820696" y="5838858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22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5852553" y="5837654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23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165743" y="5838858"/>
                  <a:ext cx="1278" cy="37717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sz="1400" dirty="0">
                    <a:latin typeface="Calibri" pitchFamily="34" charset="0"/>
                  </a:endParaRPr>
                </a:p>
              </p:txBody>
            </p:sp>
            <p:sp>
              <p:nvSpPr>
                <p:cNvPr id="239" name="Rectangle 246"/>
                <p:cNvSpPr>
                  <a:spLocks noChangeArrowheads="1"/>
                </p:cNvSpPr>
                <p:nvPr/>
              </p:nvSpPr>
              <p:spPr bwMode="auto">
                <a:xfrm>
                  <a:off x="7960206" y="5893532"/>
                  <a:ext cx="532506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Nov/</a:t>
                  </a:r>
                  <a:r>
                    <a:rPr lang="en-US" sz="1000" i="0" spc="-1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Abr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  <p:sp>
              <p:nvSpPr>
                <p:cNvPr id="240" name="Rectangle 247"/>
                <p:cNvSpPr>
                  <a:spLocks noChangeArrowheads="1"/>
                </p:cNvSpPr>
                <p:nvPr/>
              </p:nvSpPr>
              <p:spPr bwMode="auto">
                <a:xfrm>
                  <a:off x="8024660" y="6047420"/>
                  <a:ext cx="27551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000" i="0" spc="-1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2016</a:t>
                  </a:r>
                  <a:endParaRPr lang="en-US" sz="1400" spc="-1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2" name="Line 204"/>
              <p:cNvSpPr>
                <a:spLocks noChangeShapeType="1"/>
              </p:cNvSpPr>
              <p:nvPr/>
            </p:nvSpPr>
            <p:spPr bwMode="auto">
              <a:xfrm flipV="1">
                <a:off x="8370559" y="5838858"/>
                <a:ext cx="1278" cy="3771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400" dirty="0">
                  <a:latin typeface="Calibri" pitchFamily="34" charset="0"/>
                </a:endParaRPr>
              </a:p>
            </p:txBody>
          </p:sp>
        </p:grpSp>
        <p:sp>
          <p:nvSpPr>
            <p:cNvPr id="250" name="Rectangle 246"/>
            <p:cNvSpPr>
              <a:spLocks noChangeArrowheads="1"/>
            </p:cNvSpPr>
            <p:nvPr/>
          </p:nvSpPr>
          <p:spPr bwMode="auto">
            <a:xfrm>
              <a:off x="8369352" y="5896212"/>
              <a:ext cx="532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May/Oct</a:t>
              </a:r>
              <a:endParaRPr lang="en-US" sz="1400" spc="-100" dirty="0">
                <a:latin typeface="Calibri" pitchFamily="34" charset="0"/>
              </a:endParaRPr>
            </a:p>
          </p:txBody>
        </p:sp>
        <p:sp>
          <p:nvSpPr>
            <p:cNvPr id="251" name="Rectangle 247"/>
            <p:cNvSpPr>
              <a:spLocks noChangeArrowheads="1"/>
            </p:cNvSpPr>
            <p:nvPr/>
          </p:nvSpPr>
          <p:spPr bwMode="auto">
            <a:xfrm>
              <a:off x="8433806" y="6050100"/>
              <a:ext cx="27551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i="0" spc="-100" dirty="0" smtClean="0">
                  <a:solidFill>
                    <a:srgbClr val="000000"/>
                  </a:solidFill>
                  <a:latin typeface="Calibri" pitchFamily="34" charset="0"/>
                </a:rPr>
                <a:t>2016</a:t>
              </a:r>
              <a:endParaRPr lang="en-US" sz="1400" spc="-100" dirty="0">
                <a:latin typeface="Calibri" pitchFamily="34" charset="0"/>
              </a:endParaRPr>
            </a:p>
          </p:txBody>
        </p:sp>
      </p:grpSp>
      <p:cxnSp>
        <p:nvCxnSpPr>
          <p:cNvPr id="252" name="AutoShape 264"/>
          <p:cNvCxnSpPr>
            <a:cxnSpLocks noChangeShapeType="1"/>
            <a:stCxn id="243" idx="1"/>
          </p:cNvCxnSpPr>
          <p:nvPr/>
        </p:nvCxnSpPr>
        <p:spPr bwMode="auto">
          <a:xfrm rot="10800000" flipV="1">
            <a:off x="8151843" y="2820121"/>
            <a:ext cx="284621" cy="4628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3" name="Rectangle 246"/>
          <p:cNvSpPr>
            <a:spLocks noChangeArrowheads="1"/>
          </p:cNvSpPr>
          <p:nvPr/>
        </p:nvSpPr>
        <p:spPr bwMode="auto">
          <a:xfrm>
            <a:off x="8757036" y="5896212"/>
            <a:ext cx="5325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i="0" spc="-100" dirty="0" smtClean="0">
                <a:solidFill>
                  <a:srgbClr val="000000"/>
                </a:solidFill>
                <a:latin typeface="Calibri" pitchFamily="34" charset="0"/>
              </a:rPr>
              <a:t>Nov/</a:t>
            </a:r>
            <a:r>
              <a:rPr lang="en-US" sz="1000" i="0" spc="-100" dirty="0" err="1" smtClean="0">
                <a:solidFill>
                  <a:srgbClr val="000000"/>
                </a:solidFill>
                <a:latin typeface="Calibri" pitchFamily="34" charset="0"/>
              </a:rPr>
              <a:t>Abr</a:t>
            </a:r>
            <a:endParaRPr lang="en-US" sz="1400" spc="-100" dirty="0">
              <a:latin typeface="Calibri" pitchFamily="34" charset="0"/>
            </a:endParaRPr>
          </a:p>
        </p:txBody>
      </p:sp>
      <p:sp>
        <p:nvSpPr>
          <p:cNvPr id="254" name="Rectangle 247"/>
          <p:cNvSpPr>
            <a:spLocks noChangeArrowheads="1"/>
          </p:cNvSpPr>
          <p:nvPr/>
        </p:nvSpPr>
        <p:spPr bwMode="auto">
          <a:xfrm>
            <a:off x="8821490" y="6050100"/>
            <a:ext cx="27551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000" i="0" spc="-100" dirty="0" smtClean="0">
                <a:solidFill>
                  <a:srgbClr val="000000"/>
                </a:solidFill>
                <a:latin typeface="Calibri" pitchFamily="34" charset="0"/>
              </a:rPr>
              <a:t>2017</a:t>
            </a:r>
            <a:endParaRPr lang="en-US" sz="1400" spc="-100" dirty="0">
              <a:latin typeface="Calibri" pitchFamily="34" charset="0"/>
            </a:endParaRPr>
          </a:p>
        </p:txBody>
      </p:sp>
      <p:sp>
        <p:nvSpPr>
          <p:cNvPr id="255" name="Rectangle 104"/>
          <p:cNvSpPr>
            <a:spLocks noChangeArrowheads="1"/>
          </p:cNvSpPr>
          <p:nvPr/>
        </p:nvSpPr>
        <p:spPr bwMode="auto">
          <a:xfrm>
            <a:off x="8438776" y="2954331"/>
            <a:ext cx="116567" cy="1209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_tradnl" dirty="0">
              <a:latin typeface="Calibri" pitchFamily="34" charset="0"/>
            </a:endParaRPr>
          </a:p>
        </p:txBody>
      </p:sp>
      <p:sp>
        <p:nvSpPr>
          <p:cNvPr id="257" name="Rectangle 141"/>
          <p:cNvSpPr>
            <a:spLocks noChangeArrowheads="1"/>
          </p:cNvSpPr>
          <p:nvPr/>
        </p:nvSpPr>
        <p:spPr bwMode="auto">
          <a:xfrm>
            <a:off x="8405688" y="306234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i="0" dirty="0" smtClean="0">
                <a:solidFill>
                  <a:srgbClr val="000000"/>
                </a:solidFill>
                <a:latin typeface="Calibri" pitchFamily="34" charset="0"/>
              </a:rPr>
              <a:t>63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259" name="Rectangle 104"/>
          <p:cNvSpPr>
            <a:spLocks noChangeArrowheads="1"/>
          </p:cNvSpPr>
          <p:nvPr/>
        </p:nvSpPr>
        <p:spPr bwMode="auto">
          <a:xfrm>
            <a:off x="8796032" y="2539858"/>
            <a:ext cx="121192" cy="122369"/>
          </a:xfrm>
          <a:prstGeom prst="rect">
            <a:avLst/>
          </a:prstGeom>
          <a:gradFill>
            <a:gsLst>
              <a:gs pos="0">
                <a:srgbClr val="800080"/>
              </a:gs>
              <a:gs pos="100000">
                <a:srgbClr val="9933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s-ES_tradnl" sz="160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61" name="Rectangle 141"/>
          <p:cNvSpPr>
            <a:spLocks noChangeArrowheads="1"/>
          </p:cNvSpPr>
          <p:nvPr/>
        </p:nvSpPr>
        <p:spPr bwMode="auto">
          <a:xfrm>
            <a:off x="8770995" y="2333610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72</a:t>
            </a:r>
            <a:endParaRPr lang="es-ES" sz="1400" b="1" dirty="0">
              <a:latin typeface="Calibri" pitchFamily="34" charset="0"/>
            </a:endParaRPr>
          </a:p>
        </p:txBody>
      </p:sp>
      <p:cxnSp>
        <p:nvCxnSpPr>
          <p:cNvPr id="262" name="AutoShape 264"/>
          <p:cNvCxnSpPr>
            <a:cxnSpLocks noChangeShapeType="1"/>
          </p:cNvCxnSpPr>
          <p:nvPr/>
        </p:nvCxnSpPr>
        <p:spPr bwMode="auto">
          <a:xfrm rot="16200000" flipV="1">
            <a:off x="8460546" y="2917817"/>
            <a:ext cx="7302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8" name="AutoShape 264"/>
          <p:cNvCxnSpPr>
            <a:cxnSpLocks noChangeShapeType="1"/>
            <a:stCxn id="259" idx="1"/>
            <a:endCxn id="255" idx="3"/>
          </p:cNvCxnSpPr>
          <p:nvPr/>
        </p:nvCxnSpPr>
        <p:spPr bwMode="auto">
          <a:xfrm rot="10800000" flipV="1">
            <a:off x="8555344" y="2601042"/>
            <a:ext cx="240689" cy="4137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3" name="Line 115"/>
          <p:cNvSpPr>
            <a:spLocks noChangeShapeType="1"/>
          </p:cNvSpPr>
          <p:nvPr/>
        </p:nvSpPr>
        <p:spPr bwMode="auto">
          <a:xfrm flipH="1" flipV="1">
            <a:off x="7987827" y="3767864"/>
            <a:ext cx="106016" cy="568871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267" name="Rectángulo 232"/>
          <p:cNvSpPr/>
          <p:nvPr/>
        </p:nvSpPr>
        <p:spPr>
          <a:xfrm>
            <a:off x="7596805" y="4340852"/>
            <a:ext cx="1590201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600" b="1" dirty="0" smtClean="0">
                <a:latin typeface="Calibri" pitchFamily="34" charset="0"/>
                <a:ea typeface="ＭＳ Ｐゴシック" charset="-128"/>
              </a:rPr>
              <a:t>Elecciones 2015</a:t>
            </a:r>
          </a:p>
        </p:txBody>
      </p:sp>
      <p:sp>
        <p:nvSpPr>
          <p:cNvPr id="271" name="28 Elipse"/>
          <p:cNvSpPr/>
          <p:nvPr/>
        </p:nvSpPr>
        <p:spPr>
          <a:xfrm>
            <a:off x="8859915" y="6314559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828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5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5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00"/>
                            </p:stCondLst>
                            <p:childTnLst>
                              <p:par>
                                <p:cTn id="4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00"/>
                            </p:stCondLst>
                            <p:childTnLst>
                              <p:par>
                                <p:cTn id="4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6" grpId="0"/>
      <p:bldP spid="137" grpId="0"/>
      <p:bldP spid="152" grpId="0"/>
      <p:bldP spid="154" grpId="0" animBg="1"/>
      <p:bldP spid="155" grpId="0"/>
      <p:bldP spid="158" grpId="0" animBg="1"/>
      <p:bldP spid="162" grpId="0" animBg="1"/>
      <p:bldP spid="163" grpId="0"/>
      <p:bldP spid="164" grpId="0"/>
      <p:bldP spid="165" grpId="0" animBg="1"/>
      <p:bldP spid="168" grpId="0" animBg="1"/>
      <p:bldP spid="169" grpId="0"/>
      <p:bldP spid="170" grpId="0" animBg="1"/>
      <p:bldP spid="171" grpId="0"/>
      <p:bldP spid="181" grpId="0" animBg="1"/>
      <p:bldP spid="200" grpId="0" animBg="1"/>
      <p:bldP spid="206" grpId="0"/>
      <p:bldP spid="216" grpId="0"/>
      <p:bldP spid="220" grpId="0"/>
      <p:bldP spid="219" grpId="0" animBg="1"/>
      <p:bldP spid="215" grpId="0" animBg="1"/>
      <p:bldP spid="151" grpId="0" animBg="1"/>
      <p:bldP spid="209" grpId="0" animBg="1"/>
      <p:bldP spid="226" grpId="0"/>
      <p:bldP spid="227" grpId="0" animBg="1"/>
      <p:bldP spid="228" grpId="0"/>
      <p:bldP spid="230" grpId="0" animBg="1"/>
      <p:bldP spid="280" grpId="0"/>
      <p:bldP spid="281" grpId="0" animBg="1"/>
      <p:bldP spid="282" grpId="0"/>
      <p:bldP spid="233" grpId="0"/>
      <p:bldP spid="235" grpId="0"/>
      <p:bldP spid="236" grpId="0" animBg="1"/>
      <p:bldP spid="237" grpId="0"/>
      <p:bldP spid="234" grpId="0" animBg="1"/>
      <p:bldP spid="284" grpId="0" animBg="1"/>
      <p:bldP spid="238" grpId="0"/>
      <p:bldP spid="241" grpId="0" animBg="1"/>
      <p:bldP spid="243" grpId="0" animBg="1"/>
      <p:bldP spid="245" grpId="0"/>
      <p:bldP spid="247" grpId="0"/>
      <p:bldP spid="253" grpId="0"/>
      <p:bldP spid="254" grpId="0"/>
      <p:bldP spid="255" grpId="0" animBg="1"/>
      <p:bldP spid="257" grpId="0"/>
      <p:bldP spid="259" grpId="0" animBg="1"/>
      <p:bldP spid="261" grpId="0"/>
      <p:bldP spid="267" grpId="0"/>
      <p:bldP spid="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25390"/>
            <a:ext cx="91440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2300"/>
              </a:lnSpc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Percepción situación económica del país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1999-2016 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rot="10800000" flipV="1">
            <a:off x="-17447" y="736269"/>
            <a:ext cx="2381234" cy="253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/>
                </a:solidFill>
              </a:rPr>
              <a:t>- Índices comparativos -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286313" y="842677"/>
            <a:ext cx="2570163" cy="246063"/>
            <a:chOff x="3011" y="694"/>
            <a:chExt cx="1619" cy="155"/>
          </a:xfrm>
        </p:grpSpPr>
        <p:sp>
          <p:nvSpPr>
            <p:cNvPr id="104" name="Rectangle 47"/>
            <p:cNvSpPr>
              <a:spLocks noChangeArrowheads="1"/>
            </p:cNvSpPr>
            <p:nvPr/>
          </p:nvSpPr>
          <p:spPr bwMode="black">
            <a:xfrm>
              <a:off x="3011" y="730"/>
              <a:ext cx="79" cy="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flatTx/>
            </a:bodyPr>
            <a:lstStyle/>
            <a:p>
              <a:pPr>
                <a:defRPr/>
              </a:pPr>
              <a:endParaRPr lang="es-AR" sz="1600" i="0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05" name="Rectangle 48"/>
            <p:cNvSpPr>
              <a:spLocks noChangeArrowheads="1"/>
            </p:cNvSpPr>
            <p:nvPr/>
          </p:nvSpPr>
          <p:spPr bwMode="black">
            <a:xfrm>
              <a:off x="3153" y="694"/>
              <a:ext cx="14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AR" sz="1600" i="0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Expectativas para el período</a:t>
              </a:r>
              <a:endParaRPr lang="es-AR" sz="1600" i="0" dirty="0">
                <a:latin typeface="Calibri" pitchFamily="34" charset="0"/>
                <a:ea typeface="ＭＳ Ｐゴシック" charset="-128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719251" y="826493"/>
            <a:ext cx="2114550" cy="246063"/>
            <a:chOff x="1670" y="694"/>
            <a:chExt cx="1332" cy="155"/>
          </a:xfrm>
        </p:grpSpPr>
        <p:sp>
          <p:nvSpPr>
            <p:cNvPr id="107" name="Rectangle 53"/>
            <p:cNvSpPr>
              <a:spLocks noChangeArrowheads="1"/>
            </p:cNvSpPr>
            <p:nvPr/>
          </p:nvSpPr>
          <p:spPr bwMode="gray">
            <a:xfrm>
              <a:off x="1670" y="730"/>
              <a:ext cx="79" cy="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AR" sz="1600" i="0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08" name="Rectangle 54"/>
            <p:cNvSpPr>
              <a:spLocks noChangeArrowheads="1"/>
            </p:cNvSpPr>
            <p:nvPr/>
          </p:nvSpPr>
          <p:spPr bwMode="gray">
            <a:xfrm>
              <a:off x="1812" y="694"/>
              <a:ext cx="119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AR" sz="1600" i="0" dirty="0">
                  <a:solidFill>
                    <a:srgbClr val="000000"/>
                  </a:solidFill>
                  <a:latin typeface="Calibri" pitchFamily="34" charset="0"/>
                  <a:ea typeface="ＭＳ Ｐゴシック" charset="-128"/>
                </a:rPr>
                <a:t>Evaluación del período</a:t>
              </a:r>
              <a:endParaRPr lang="es-AR" sz="1600" i="0" dirty="0">
                <a:latin typeface="Calibri" pitchFamily="34" charset="0"/>
                <a:ea typeface="ＭＳ Ｐゴシック" charset="-128"/>
              </a:endParaRPr>
            </a:p>
          </p:txBody>
        </p:sp>
      </p:grpSp>
      <p:sp>
        <p:nvSpPr>
          <p:cNvPr id="348" name="34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16</a:t>
            </a:fld>
            <a:endParaRPr lang="es-AR" dirty="0"/>
          </a:p>
        </p:txBody>
      </p:sp>
      <p:grpSp>
        <p:nvGrpSpPr>
          <p:cNvPr id="241" name="Grupo 240"/>
          <p:cNvGrpSpPr/>
          <p:nvPr/>
        </p:nvGrpSpPr>
        <p:grpSpPr>
          <a:xfrm>
            <a:off x="-22859" y="1281628"/>
            <a:ext cx="9166859" cy="4746676"/>
            <a:chOff x="-22859" y="1124557"/>
            <a:chExt cx="9531792" cy="4896866"/>
          </a:xfrm>
        </p:grpSpPr>
        <p:grpSp>
          <p:nvGrpSpPr>
            <p:cNvPr id="230" name="Grupo 229"/>
            <p:cNvGrpSpPr/>
            <p:nvPr/>
          </p:nvGrpSpPr>
          <p:grpSpPr>
            <a:xfrm>
              <a:off x="-22859" y="1124557"/>
              <a:ext cx="9382300" cy="4896866"/>
              <a:chOff x="-22859" y="1124557"/>
              <a:chExt cx="10686377" cy="4896866"/>
            </a:xfrm>
          </p:grpSpPr>
          <p:grpSp>
            <p:nvGrpSpPr>
              <p:cNvPr id="2" name="327 Grupo"/>
              <p:cNvGrpSpPr/>
              <p:nvPr/>
            </p:nvGrpSpPr>
            <p:grpSpPr>
              <a:xfrm>
                <a:off x="-22859" y="1124557"/>
                <a:ext cx="10686377" cy="4896866"/>
                <a:chOff x="207964" y="1258887"/>
                <a:chExt cx="11253790" cy="5048200"/>
              </a:xfrm>
            </p:grpSpPr>
            <p:grpSp>
              <p:nvGrpSpPr>
                <p:cNvPr id="3" name="Group 386"/>
                <p:cNvGrpSpPr>
                  <a:grpSpLocks/>
                </p:cNvGrpSpPr>
                <p:nvPr/>
              </p:nvGrpSpPr>
              <p:grpSpPr bwMode="auto">
                <a:xfrm>
                  <a:off x="207964" y="1258887"/>
                  <a:ext cx="11253790" cy="5029202"/>
                  <a:chOff x="132" y="689"/>
                  <a:chExt cx="7089" cy="3168"/>
                </a:xfrm>
              </p:grpSpPr>
              <p:sp>
                <p:nvSpPr>
                  <p:cNvPr id="20" name="Rectangle 380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768"/>
                    <a:ext cx="5352" cy="28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s-ES_tradnl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4" name="Group 463"/>
                  <p:cNvGrpSpPr>
                    <a:grpSpLocks/>
                  </p:cNvGrpSpPr>
                  <p:nvPr/>
                </p:nvGrpSpPr>
                <p:grpSpPr bwMode="auto">
                  <a:xfrm>
                    <a:off x="177" y="689"/>
                    <a:ext cx="142" cy="2930"/>
                    <a:chOff x="177" y="689"/>
                    <a:chExt cx="142" cy="2930"/>
                  </a:xfrm>
                </p:grpSpPr>
                <p:sp>
                  <p:nvSpPr>
                    <p:cNvPr id="78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8" y="768"/>
                      <a:ext cx="1" cy="28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9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594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0" name="Line 3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312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1" name="Line 3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030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2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2748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3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2466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4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2184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5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1896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6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1614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7" name="Line 3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1332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8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1050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9" name="Line 3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768"/>
                      <a:ext cx="3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0" name="Line 3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8" y="3594"/>
                      <a:ext cx="1" cy="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1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" y="3517"/>
                      <a:ext cx="46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2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3235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3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2953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</a:t>
                      </a:r>
                      <a:endParaRPr lang="en-US" sz="105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4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2671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</a:t>
                      </a:r>
                      <a:endParaRPr lang="en-US" sz="105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5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2389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</a:t>
                      </a:r>
                      <a:endParaRPr lang="en-US" sz="105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6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2107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105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7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1819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</a:t>
                      </a:r>
                      <a:endParaRPr lang="en-US" sz="105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8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1537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9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" y="1255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0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" y="973"/>
                      <a:ext cx="91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1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" y="689"/>
                      <a:ext cx="137" cy="1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r"/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</a:t>
                      </a:r>
                      <a:endParaRPr lang="en-US" sz="1050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" y="3591"/>
                    <a:ext cx="690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4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5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2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6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4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7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8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29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4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0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1" name="Line 4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4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2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Line 4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2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1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Line 4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Line 4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2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7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8" name="Line 4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86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39" name="Line 4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0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1" name="Line 4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56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2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3" name="Line 4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40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4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2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5" name="Line 4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24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6" name="Line 4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6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7" name="Line 4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0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8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94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49" name="Line 4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6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50" name="Line 4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51" name="Line 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48" y="3594"/>
                    <a:ext cx="1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>
                      <a:latin typeface="Calibri" pitchFamily="34" charset="0"/>
                    </a:endParaRPr>
                  </a:p>
                </p:txBody>
              </p:sp>
              <p:sp>
                <p:nvSpPr>
                  <p:cNvPr id="53" name="Rectangle 439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32" y="3746"/>
                    <a:ext cx="397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spc="-1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1999</a:t>
                    </a:r>
                    <a:endParaRPr lang="en-US" sz="1400" spc="-1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54" name="Rectangle 440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49" y="3743"/>
                    <a:ext cx="488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</a:t>
                    </a:r>
                    <a:r>
                      <a:rPr lang="en-US" sz="1000" i="0" dirty="0" err="1">
                        <a:solidFill>
                          <a:srgbClr val="000000"/>
                        </a:solidFill>
                        <a:latin typeface="Calibri" pitchFamily="34" charset="0"/>
                      </a:rPr>
                      <a:t>Abr</a:t>
                    </a:r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 </a:t>
                    </a:r>
                    <a:r>
                      <a:rPr lang="en-US" sz="1000" i="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2000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55" name="Rectangle 441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415" y="3746"/>
                    <a:ext cx="499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2000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56" name="Rectangle 442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606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2001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7" name="Rectangle 443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793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2001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8" name="Rectangle 444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990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2002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59" name="Rectangle 445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177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2002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0" name="Rectangle 446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368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2003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1" name="Rectangle 447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556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2003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2" name="Rectangle 448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753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2004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3" name="Rectangle 449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1940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2004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64" name="Rectangle 450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137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2005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5" name="Rectangle 451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324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2005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6" name="Rectangle 452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521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2006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7" name="Rectangle 453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702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2006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68" name="Rectangle 454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2899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</a:t>
                    </a:r>
                    <a:r>
                      <a:rPr lang="en-US" sz="1000" i="0" dirty="0" err="1">
                        <a:solidFill>
                          <a:srgbClr val="000000"/>
                        </a:solidFill>
                        <a:latin typeface="Calibri" pitchFamily="34" charset="0"/>
                      </a:rPr>
                      <a:t>Abr</a:t>
                    </a:r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 2007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69" name="Rectangle 455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3086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2007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70" name="Rectangle 456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3283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2008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71" name="Rectangle 457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3470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2008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72" name="Rectangle 458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3667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Nov/Abr 2009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73" name="Rectangle 459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3854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2009</a:t>
                    </a:r>
                    <a:endParaRPr lang="en-US" sz="1400">
                      <a:latin typeface="Calibri" pitchFamily="34" charset="0"/>
                    </a:endParaRPr>
                  </a:p>
                </p:txBody>
              </p:sp>
              <p:sp>
                <p:nvSpPr>
                  <p:cNvPr id="74" name="Rectangle 460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4045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</a:t>
                    </a:r>
                    <a:r>
                      <a:rPr lang="en-US" sz="1000" i="0" dirty="0" err="1">
                        <a:solidFill>
                          <a:srgbClr val="000000"/>
                        </a:solidFill>
                        <a:latin typeface="Calibri" pitchFamily="34" charset="0"/>
                      </a:rPr>
                      <a:t>Abr</a:t>
                    </a:r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 2010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75" name="Rectangle 461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4232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2010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76" name="Rectangle 462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4429" y="3757"/>
                    <a:ext cx="474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Nov/</a:t>
                    </a:r>
                    <a:r>
                      <a:rPr lang="en-US" sz="1000" i="0" dirty="0" err="1">
                        <a:solidFill>
                          <a:srgbClr val="000000"/>
                        </a:solidFill>
                        <a:latin typeface="Calibri" pitchFamily="34" charset="0"/>
                      </a:rPr>
                      <a:t>Abr</a:t>
                    </a:r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 2011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77" name="Rectangle 461"/>
                  <p:cNvSpPr>
                    <a:spLocks noChangeArrowheads="1"/>
                  </p:cNvSpPr>
                  <p:nvPr/>
                </p:nvSpPr>
                <p:spPr bwMode="auto">
                  <a:xfrm rot="19134642">
                    <a:off x="4620" y="3760"/>
                    <a:ext cx="483" cy="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i="0" dirty="0">
                        <a:solidFill>
                          <a:srgbClr val="000000"/>
                        </a:solidFill>
                        <a:latin typeface="Calibri" pitchFamily="34" charset="0"/>
                      </a:rPr>
                      <a:t>May/Oct 2011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9" name="Rectangle 461"/>
                <p:cNvSpPr>
                  <a:spLocks noChangeArrowheads="1"/>
                </p:cNvSpPr>
                <p:nvPr/>
              </p:nvSpPr>
              <p:spPr bwMode="auto">
                <a:xfrm rot="19134642">
                  <a:off x="7625709" y="6153199"/>
                  <a:ext cx="751809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i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Nov/</a:t>
                  </a:r>
                  <a:r>
                    <a:rPr lang="en-US" sz="1000" i="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Abr</a:t>
                  </a:r>
                  <a:r>
                    <a:rPr lang="en-US" sz="1000" i="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2012</a:t>
                  </a:r>
                  <a:endParaRPr lang="en-US" sz="140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349" name="AutoShape 270"/>
              <p:cNvCxnSpPr>
                <a:cxnSpLocks noChangeShapeType="1"/>
              </p:cNvCxnSpPr>
              <p:nvPr/>
            </p:nvCxnSpPr>
            <p:spPr bwMode="auto">
              <a:xfrm flipH="1" flipV="1">
                <a:off x="7559631" y="3424215"/>
                <a:ext cx="792" cy="5064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7" name="AutoShape 120"/>
              <p:cNvCxnSpPr>
                <a:cxnSpLocks noChangeShapeType="1"/>
                <a:stCxn id="145" idx="0"/>
                <a:endCxn id="149" idx="1"/>
              </p:cNvCxnSpPr>
              <p:nvPr/>
            </p:nvCxnSpPr>
            <p:spPr bwMode="auto">
              <a:xfrm flipV="1">
                <a:off x="1271059" y="3132907"/>
                <a:ext cx="231229" cy="7961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2" name="Line 45"/>
              <p:cNvSpPr>
                <a:spLocks noChangeShapeType="1"/>
              </p:cNvSpPr>
              <p:nvPr/>
            </p:nvSpPr>
            <p:spPr bwMode="auto">
              <a:xfrm flipV="1">
                <a:off x="257719" y="3502025"/>
                <a:ext cx="88862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flatTx/>
              </a:bodyPr>
              <a:lstStyle/>
              <a:p>
                <a:endParaRPr lang="es-ES">
                  <a:latin typeface="Calibri" pitchFamily="34" charset="0"/>
                </a:endParaRPr>
              </a:p>
            </p:txBody>
          </p:sp>
          <p:grpSp>
            <p:nvGrpSpPr>
              <p:cNvPr id="7" name="Group 90"/>
              <p:cNvGrpSpPr>
                <a:grpSpLocks/>
              </p:cNvGrpSpPr>
              <p:nvPr/>
            </p:nvGrpSpPr>
            <p:grpSpPr bwMode="auto">
              <a:xfrm>
                <a:off x="294237" y="3135293"/>
                <a:ext cx="157163" cy="303213"/>
                <a:chOff x="2305" y="1991"/>
                <a:chExt cx="99" cy="191"/>
              </a:xfrm>
            </p:grpSpPr>
            <p:sp>
              <p:nvSpPr>
                <p:cNvPr id="118" name="Rectangle 91"/>
                <p:cNvSpPr>
                  <a:spLocks noChangeArrowheads="1"/>
                </p:cNvSpPr>
                <p:nvPr/>
              </p:nvSpPr>
              <p:spPr bwMode="black">
                <a:xfrm>
                  <a:off x="2331" y="2129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19" name="Rectangle 92"/>
                <p:cNvSpPr>
                  <a:spLocks noChangeArrowheads="1"/>
                </p:cNvSpPr>
                <p:nvPr/>
              </p:nvSpPr>
              <p:spPr bwMode="auto">
                <a:xfrm>
                  <a:off x="2305" y="1991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Group 93"/>
              <p:cNvGrpSpPr>
                <a:grpSpLocks/>
              </p:cNvGrpSpPr>
              <p:nvPr/>
            </p:nvGrpSpPr>
            <p:grpSpPr bwMode="auto">
              <a:xfrm>
                <a:off x="294237" y="3438513"/>
                <a:ext cx="157163" cy="355602"/>
                <a:chOff x="2305" y="2182"/>
                <a:chExt cx="99" cy="224"/>
              </a:xfrm>
            </p:grpSpPr>
            <p:sp>
              <p:nvSpPr>
                <p:cNvPr id="121" name="Rectangle 94"/>
                <p:cNvSpPr>
                  <a:spLocks noChangeArrowheads="1"/>
                </p:cNvSpPr>
                <p:nvPr/>
              </p:nvSpPr>
              <p:spPr bwMode="gray">
                <a:xfrm>
                  <a:off x="2331" y="2182"/>
                  <a:ext cx="53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22" name="Rectangle 95"/>
                <p:cNvSpPr>
                  <a:spLocks noChangeArrowheads="1"/>
                </p:cNvSpPr>
                <p:nvPr/>
              </p:nvSpPr>
              <p:spPr bwMode="auto">
                <a:xfrm>
                  <a:off x="2305" y="229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3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419637" y="2776513"/>
                <a:ext cx="227013" cy="7048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9" name="Group 97"/>
              <p:cNvGrpSpPr>
                <a:grpSpLocks/>
              </p:cNvGrpSpPr>
              <p:nvPr/>
            </p:nvGrpSpPr>
            <p:grpSpPr bwMode="auto">
              <a:xfrm>
                <a:off x="605388" y="2538388"/>
                <a:ext cx="157163" cy="279400"/>
                <a:chOff x="2471" y="1615"/>
                <a:chExt cx="99" cy="176"/>
              </a:xfrm>
            </p:grpSpPr>
            <p:sp>
              <p:nvSpPr>
                <p:cNvPr id="125" name="Rectangle 98"/>
                <p:cNvSpPr>
                  <a:spLocks noChangeArrowheads="1"/>
                </p:cNvSpPr>
                <p:nvPr/>
              </p:nvSpPr>
              <p:spPr bwMode="black">
                <a:xfrm>
                  <a:off x="2497" y="1738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26" name="Rectangle 99"/>
                <p:cNvSpPr>
                  <a:spLocks noChangeArrowheads="1"/>
                </p:cNvSpPr>
                <p:nvPr/>
              </p:nvSpPr>
              <p:spPr bwMode="auto">
                <a:xfrm>
                  <a:off x="2471" y="1615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67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7" name="AutoShape 100"/>
              <p:cNvCxnSpPr>
                <a:cxnSpLocks noChangeShapeType="1"/>
              </p:cNvCxnSpPr>
              <p:nvPr/>
            </p:nvCxnSpPr>
            <p:spPr bwMode="auto">
              <a:xfrm>
                <a:off x="689512" y="2817788"/>
                <a:ext cx="0" cy="1336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1" name="AutoShape 104"/>
              <p:cNvCxnSpPr>
                <a:cxnSpLocks noChangeShapeType="1"/>
                <a:stCxn id="129" idx="0"/>
              </p:cNvCxnSpPr>
              <p:nvPr/>
            </p:nvCxnSpPr>
            <p:spPr bwMode="auto">
              <a:xfrm rot="5400000" flipH="1" flipV="1">
                <a:off x="418833" y="3601243"/>
                <a:ext cx="809658" cy="2333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" name="Group 105"/>
              <p:cNvGrpSpPr>
                <a:grpSpLocks/>
              </p:cNvGrpSpPr>
              <p:nvPr/>
            </p:nvGrpSpPr>
            <p:grpSpPr bwMode="auto">
              <a:xfrm>
                <a:off x="899075" y="3052738"/>
                <a:ext cx="157163" cy="301625"/>
                <a:chOff x="2632" y="1939"/>
                <a:chExt cx="99" cy="190"/>
              </a:xfrm>
            </p:grpSpPr>
            <p:sp>
              <p:nvSpPr>
                <p:cNvPr id="133" name="Rectangle 106"/>
                <p:cNvSpPr>
                  <a:spLocks noChangeArrowheads="1"/>
                </p:cNvSpPr>
                <p:nvPr/>
              </p:nvSpPr>
              <p:spPr bwMode="black">
                <a:xfrm>
                  <a:off x="2658" y="2076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632" y="1939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35" name="AutoShape 108"/>
              <p:cNvCxnSpPr>
                <a:cxnSpLocks noChangeShapeType="1"/>
              </p:cNvCxnSpPr>
              <p:nvPr/>
            </p:nvCxnSpPr>
            <p:spPr bwMode="auto">
              <a:xfrm>
                <a:off x="980687" y="3354363"/>
                <a:ext cx="0" cy="11493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9" name="AutoShape 112"/>
              <p:cNvCxnSpPr>
                <a:cxnSpLocks noChangeShapeType="1"/>
                <a:stCxn id="137" idx="0"/>
              </p:cNvCxnSpPr>
              <p:nvPr/>
            </p:nvCxnSpPr>
            <p:spPr bwMode="auto">
              <a:xfrm flipV="1">
                <a:off x="983027" y="3444851"/>
                <a:ext cx="255760" cy="1047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>
                <a:off x="1151711" y="3184500"/>
                <a:ext cx="157163" cy="301625"/>
                <a:chOff x="2799" y="2022"/>
                <a:chExt cx="99" cy="190"/>
              </a:xfrm>
            </p:grpSpPr>
            <p:sp>
              <p:nvSpPr>
                <p:cNvPr id="141" name="Rectangle 114"/>
                <p:cNvSpPr>
                  <a:spLocks noChangeArrowheads="1"/>
                </p:cNvSpPr>
                <p:nvPr/>
              </p:nvSpPr>
              <p:spPr bwMode="black">
                <a:xfrm>
                  <a:off x="2825" y="2159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42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99" y="2022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43" name="AutoShape 116"/>
              <p:cNvCxnSpPr>
                <a:cxnSpLocks noChangeShapeType="1"/>
              </p:cNvCxnSpPr>
              <p:nvPr/>
            </p:nvCxnSpPr>
            <p:spPr bwMode="auto">
              <a:xfrm>
                <a:off x="1236906" y="3486125"/>
                <a:ext cx="0" cy="4429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2" name="Group 117"/>
              <p:cNvGrpSpPr>
                <a:grpSpLocks/>
              </p:cNvGrpSpPr>
              <p:nvPr/>
            </p:nvGrpSpPr>
            <p:grpSpPr bwMode="auto">
              <a:xfrm>
                <a:off x="1187715" y="3929045"/>
                <a:ext cx="157163" cy="290513"/>
                <a:chOff x="2799" y="2491"/>
                <a:chExt cx="99" cy="183"/>
              </a:xfrm>
            </p:grpSpPr>
            <p:sp>
              <p:nvSpPr>
                <p:cNvPr id="145" name="Rectangle 118"/>
                <p:cNvSpPr>
                  <a:spLocks noChangeArrowheads="1"/>
                </p:cNvSpPr>
                <p:nvPr/>
              </p:nvSpPr>
              <p:spPr bwMode="gray">
                <a:xfrm>
                  <a:off x="2825" y="2491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46" name="Rectangle 119"/>
                <p:cNvSpPr>
                  <a:spLocks noChangeArrowheads="1"/>
                </p:cNvSpPr>
                <p:nvPr/>
              </p:nvSpPr>
              <p:spPr bwMode="auto">
                <a:xfrm>
                  <a:off x="2799" y="2558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40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" name="Group 121"/>
              <p:cNvGrpSpPr>
                <a:grpSpLocks/>
              </p:cNvGrpSpPr>
              <p:nvPr/>
            </p:nvGrpSpPr>
            <p:grpSpPr bwMode="auto">
              <a:xfrm>
                <a:off x="1462600" y="2879700"/>
                <a:ext cx="157163" cy="295275"/>
                <a:chOff x="2949" y="1830"/>
                <a:chExt cx="99" cy="186"/>
              </a:xfrm>
            </p:grpSpPr>
            <p:sp>
              <p:nvSpPr>
                <p:cNvPr id="149" name="Rectangle 122"/>
                <p:cNvSpPr>
                  <a:spLocks noChangeArrowheads="1"/>
                </p:cNvSpPr>
                <p:nvPr/>
              </p:nvSpPr>
              <p:spPr bwMode="black">
                <a:xfrm>
                  <a:off x="2974" y="1963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5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49" y="183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59</a:t>
                  </a: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51" name="AutoShape 124"/>
              <p:cNvCxnSpPr>
                <a:cxnSpLocks noChangeShapeType="1"/>
                <a:stCxn id="149" idx="2"/>
                <a:endCxn id="153" idx="0"/>
              </p:cNvCxnSpPr>
              <p:nvPr/>
            </p:nvCxnSpPr>
            <p:spPr bwMode="auto">
              <a:xfrm flipH="1">
                <a:off x="1538169" y="3174976"/>
                <a:ext cx="6982" cy="19034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5" name="Group 125"/>
              <p:cNvGrpSpPr>
                <a:grpSpLocks/>
              </p:cNvGrpSpPr>
              <p:nvPr/>
            </p:nvGrpSpPr>
            <p:grpSpPr bwMode="auto">
              <a:xfrm>
                <a:off x="1439743" y="5078397"/>
                <a:ext cx="157163" cy="277813"/>
                <a:chOff x="2939" y="3215"/>
                <a:chExt cx="99" cy="175"/>
              </a:xfrm>
            </p:grpSpPr>
            <p:sp>
              <p:nvSpPr>
                <p:cNvPr id="153" name="Rectangle 126"/>
                <p:cNvSpPr>
                  <a:spLocks noChangeArrowheads="1"/>
                </p:cNvSpPr>
                <p:nvPr/>
              </p:nvSpPr>
              <p:spPr bwMode="gray">
                <a:xfrm>
                  <a:off x="2974" y="3215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54" name="Rectangle 127"/>
                <p:cNvSpPr>
                  <a:spLocks noChangeArrowheads="1"/>
                </p:cNvSpPr>
                <p:nvPr/>
              </p:nvSpPr>
              <p:spPr bwMode="auto">
                <a:xfrm>
                  <a:off x="2939" y="327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14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55" name="AutoShape 128"/>
              <p:cNvCxnSpPr>
                <a:cxnSpLocks noChangeShapeType="1"/>
                <a:stCxn id="153" idx="0"/>
              </p:cNvCxnSpPr>
              <p:nvPr/>
            </p:nvCxnSpPr>
            <p:spPr bwMode="auto">
              <a:xfrm flipV="1">
                <a:off x="1538169" y="3971900"/>
                <a:ext cx="251965" cy="11064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7" name="Group 129"/>
              <p:cNvGrpSpPr>
                <a:grpSpLocks/>
              </p:cNvGrpSpPr>
              <p:nvPr/>
            </p:nvGrpSpPr>
            <p:grpSpPr bwMode="auto">
              <a:xfrm>
                <a:off x="1750632" y="3730600"/>
                <a:ext cx="157163" cy="282575"/>
                <a:chOff x="3110" y="2366"/>
                <a:chExt cx="99" cy="178"/>
              </a:xfrm>
            </p:grpSpPr>
            <p:sp>
              <p:nvSpPr>
                <p:cNvPr id="157" name="Rectangle 130"/>
                <p:cNvSpPr>
                  <a:spLocks noChangeArrowheads="1"/>
                </p:cNvSpPr>
                <p:nvPr/>
              </p:nvSpPr>
              <p:spPr bwMode="black">
                <a:xfrm>
                  <a:off x="3123" y="2491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58" name="Rectangle 131"/>
                <p:cNvSpPr>
                  <a:spLocks noChangeArrowheads="1"/>
                </p:cNvSpPr>
                <p:nvPr/>
              </p:nvSpPr>
              <p:spPr bwMode="auto">
                <a:xfrm>
                  <a:off x="3110" y="2366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40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59" name="AutoShape 132"/>
              <p:cNvCxnSpPr>
                <a:cxnSpLocks noChangeShapeType="1"/>
                <a:stCxn id="157" idx="2"/>
              </p:cNvCxnSpPr>
              <p:nvPr/>
            </p:nvCxnSpPr>
            <p:spPr bwMode="auto">
              <a:xfrm>
                <a:off x="1814133" y="4013176"/>
                <a:ext cx="21654" cy="15400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0" name="AutoShape 136"/>
              <p:cNvCxnSpPr>
                <a:cxnSpLocks noChangeShapeType="1"/>
                <a:stCxn id="313" idx="0"/>
                <a:endCxn id="162" idx="1"/>
              </p:cNvCxnSpPr>
              <p:nvPr/>
            </p:nvCxnSpPr>
            <p:spPr bwMode="auto">
              <a:xfrm flipV="1">
                <a:off x="1846268" y="4498971"/>
                <a:ext cx="231066" cy="10810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8" name="Group 137"/>
              <p:cNvGrpSpPr>
                <a:grpSpLocks/>
              </p:cNvGrpSpPr>
              <p:nvPr/>
            </p:nvGrpSpPr>
            <p:grpSpPr bwMode="auto">
              <a:xfrm>
                <a:off x="2077334" y="4456108"/>
                <a:ext cx="190501" cy="338139"/>
                <a:chOff x="3302" y="2823"/>
                <a:chExt cx="120" cy="213"/>
              </a:xfrm>
            </p:grpSpPr>
            <p:sp>
              <p:nvSpPr>
                <p:cNvPr id="162" name="Rectangle 138"/>
                <p:cNvSpPr>
                  <a:spLocks noChangeArrowheads="1"/>
                </p:cNvSpPr>
                <p:nvPr/>
              </p:nvSpPr>
              <p:spPr bwMode="black">
                <a:xfrm>
                  <a:off x="3302" y="2823"/>
                  <a:ext cx="53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63" name="Rectangle 139"/>
                <p:cNvSpPr>
                  <a:spLocks noChangeArrowheads="1"/>
                </p:cNvSpPr>
                <p:nvPr/>
              </p:nvSpPr>
              <p:spPr bwMode="auto">
                <a:xfrm>
                  <a:off x="3323" y="292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28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64" name="AutoShape 140"/>
              <p:cNvCxnSpPr>
                <a:cxnSpLocks noChangeShapeType="1"/>
                <a:stCxn id="162" idx="0"/>
              </p:cNvCxnSpPr>
              <p:nvPr/>
            </p:nvCxnSpPr>
            <p:spPr bwMode="auto">
              <a:xfrm flipV="1">
                <a:off x="2119403" y="3140968"/>
                <a:ext cx="4416" cy="13151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038664" y="2846363"/>
                <a:ext cx="157163" cy="282575"/>
                <a:chOff x="3275" y="1809"/>
                <a:chExt cx="99" cy="178"/>
              </a:xfrm>
            </p:grpSpPr>
            <p:sp>
              <p:nvSpPr>
                <p:cNvPr id="166" name="Rectangle 142"/>
                <p:cNvSpPr>
                  <a:spLocks noChangeArrowheads="1"/>
                </p:cNvSpPr>
                <p:nvPr/>
              </p:nvSpPr>
              <p:spPr bwMode="gray">
                <a:xfrm>
                  <a:off x="3302" y="1933"/>
                  <a:ext cx="53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67" name="Rectangle 143"/>
                <p:cNvSpPr>
                  <a:spLocks noChangeArrowheads="1"/>
                </p:cNvSpPr>
                <p:nvPr/>
              </p:nvSpPr>
              <p:spPr bwMode="auto">
                <a:xfrm>
                  <a:off x="3275" y="1809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68" name="AutoShape 144"/>
              <p:cNvCxnSpPr>
                <a:cxnSpLocks noChangeShapeType="1"/>
              </p:cNvCxnSpPr>
              <p:nvPr/>
            </p:nvCxnSpPr>
            <p:spPr bwMode="auto">
              <a:xfrm>
                <a:off x="2159823" y="3104964"/>
                <a:ext cx="294989" cy="3398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2" name="Group 145"/>
              <p:cNvGrpSpPr>
                <a:grpSpLocks/>
              </p:cNvGrpSpPr>
              <p:nvPr/>
            </p:nvGrpSpPr>
            <p:grpSpPr bwMode="auto">
              <a:xfrm>
                <a:off x="2339843" y="3401982"/>
                <a:ext cx="157163" cy="307974"/>
                <a:chOff x="3443" y="2159"/>
                <a:chExt cx="99" cy="194"/>
              </a:xfrm>
            </p:grpSpPr>
            <p:sp>
              <p:nvSpPr>
                <p:cNvPr id="170" name="Rectangle 146"/>
                <p:cNvSpPr>
                  <a:spLocks noChangeArrowheads="1"/>
                </p:cNvSpPr>
                <p:nvPr/>
              </p:nvSpPr>
              <p:spPr bwMode="black">
                <a:xfrm>
                  <a:off x="3468" y="2159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3443" y="223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2" name="AutoShape 148"/>
              <p:cNvCxnSpPr>
                <a:cxnSpLocks noChangeShapeType="1"/>
                <a:stCxn id="170" idx="0"/>
                <a:endCxn id="174" idx="2"/>
              </p:cNvCxnSpPr>
              <p:nvPr/>
            </p:nvCxnSpPr>
            <p:spPr bwMode="auto">
              <a:xfrm flipV="1">
                <a:off x="2422394" y="2770163"/>
                <a:ext cx="3175" cy="6318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52" name="Group 149"/>
              <p:cNvGrpSpPr>
                <a:grpSpLocks/>
              </p:cNvGrpSpPr>
              <p:nvPr/>
            </p:nvGrpSpPr>
            <p:grpSpPr bwMode="auto">
              <a:xfrm>
                <a:off x="2339843" y="2489175"/>
                <a:ext cx="157163" cy="280988"/>
                <a:chOff x="3441" y="1584"/>
                <a:chExt cx="99" cy="177"/>
              </a:xfrm>
            </p:grpSpPr>
            <p:sp>
              <p:nvSpPr>
                <p:cNvPr id="174" name="Rectangle 150"/>
                <p:cNvSpPr>
                  <a:spLocks noChangeArrowheads="1"/>
                </p:cNvSpPr>
                <p:nvPr/>
              </p:nvSpPr>
              <p:spPr bwMode="gray">
                <a:xfrm>
                  <a:off x="3468" y="1708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3441" y="158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68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6" name="AutoShape 152"/>
              <p:cNvCxnSpPr>
                <a:cxnSpLocks noChangeShapeType="1"/>
                <a:stCxn id="174" idx="3"/>
                <a:endCxn id="178" idx="1"/>
              </p:cNvCxnSpPr>
              <p:nvPr/>
            </p:nvCxnSpPr>
            <p:spPr bwMode="auto">
              <a:xfrm>
                <a:off x="2468431" y="2728094"/>
                <a:ext cx="185985" cy="3111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3" name="Group 153"/>
              <p:cNvGrpSpPr>
                <a:grpSpLocks/>
              </p:cNvGrpSpPr>
              <p:nvPr/>
            </p:nvGrpSpPr>
            <p:grpSpPr bwMode="auto">
              <a:xfrm>
                <a:off x="2614728" y="2997181"/>
                <a:ext cx="157163" cy="269876"/>
                <a:chOff x="3604" y="1904"/>
                <a:chExt cx="99" cy="170"/>
              </a:xfrm>
            </p:grpSpPr>
            <p:sp>
              <p:nvSpPr>
                <p:cNvPr id="178" name="Rectangle 154"/>
                <p:cNvSpPr>
                  <a:spLocks noChangeArrowheads="1"/>
                </p:cNvSpPr>
                <p:nvPr/>
              </p:nvSpPr>
              <p:spPr bwMode="black">
                <a:xfrm>
                  <a:off x="3629" y="1904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79" name="Rectangle 155"/>
                <p:cNvSpPr>
                  <a:spLocks noChangeArrowheads="1"/>
                </p:cNvSpPr>
                <p:nvPr/>
              </p:nvSpPr>
              <p:spPr bwMode="auto">
                <a:xfrm>
                  <a:off x="3604" y="1958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80" name="AutoShape 156"/>
              <p:cNvCxnSpPr>
                <a:cxnSpLocks noChangeShapeType="1"/>
                <a:endCxn id="182" idx="2"/>
              </p:cNvCxnSpPr>
              <p:nvPr/>
            </p:nvCxnSpPr>
            <p:spPr bwMode="auto">
              <a:xfrm flipV="1">
                <a:off x="2699883" y="2733650"/>
                <a:ext cx="571" cy="2272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6" name="Group 157"/>
              <p:cNvGrpSpPr>
                <a:grpSpLocks/>
              </p:cNvGrpSpPr>
              <p:nvPr/>
            </p:nvGrpSpPr>
            <p:grpSpPr bwMode="auto">
              <a:xfrm>
                <a:off x="2614728" y="2451075"/>
                <a:ext cx="157163" cy="282575"/>
                <a:chOff x="3602" y="1560"/>
                <a:chExt cx="99" cy="178"/>
              </a:xfrm>
            </p:grpSpPr>
            <p:sp>
              <p:nvSpPr>
                <p:cNvPr id="182" name="Rectangle 158"/>
                <p:cNvSpPr>
                  <a:spLocks noChangeArrowheads="1"/>
                </p:cNvSpPr>
                <p:nvPr/>
              </p:nvSpPr>
              <p:spPr bwMode="gray">
                <a:xfrm>
                  <a:off x="3629" y="1684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83" name="Rectangle 159"/>
                <p:cNvSpPr>
                  <a:spLocks noChangeArrowheads="1"/>
                </p:cNvSpPr>
                <p:nvPr/>
              </p:nvSpPr>
              <p:spPr bwMode="auto">
                <a:xfrm>
                  <a:off x="3602" y="156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69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84" name="AutoShape 160"/>
              <p:cNvCxnSpPr>
                <a:cxnSpLocks noChangeShapeType="1"/>
                <a:stCxn id="182" idx="3"/>
                <a:endCxn id="189" idx="0"/>
              </p:cNvCxnSpPr>
              <p:nvPr/>
            </p:nvCxnSpPr>
            <p:spPr bwMode="auto">
              <a:xfrm>
                <a:off x="2743316" y="2690788"/>
                <a:ext cx="241201" cy="438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9" name="Group 161"/>
              <p:cNvGrpSpPr>
                <a:grpSpLocks/>
              </p:cNvGrpSpPr>
              <p:nvPr/>
            </p:nvGrpSpPr>
            <p:grpSpPr bwMode="auto">
              <a:xfrm>
                <a:off x="2902760" y="2881288"/>
                <a:ext cx="157163" cy="293687"/>
                <a:chOff x="3771" y="1831"/>
                <a:chExt cx="99" cy="185"/>
              </a:xfrm>
            </p:grpSpPr>
            <p:sp>
              <p:nvSpPr>
                <p:cNvPr id="186" name="Rectangle 162"/>
                <p:cNvSpPr>
                  <a:spLocks noChangeArrowheads="1"/>
                </p:cNvSpPr>
                <p:nvPr/>
              </p:nvSpPr>
              <p:spPr bwMode="black">
                <a:xfrm>
                  <a:off x="3796" y="1963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3771" y="1831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59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0" name="Group 164"/>
              <p:cNvGrpSpPr>
                <a:grpSpLocks/>
              </p:cNvGrpSpPr>
              <p:nvPr/>
            </p:nvGrpSpPr>
            <p:grpSpPr bwMode="auto">
              <a:xfrm>
                <a:off x="2893235" y="3128932"/>
                <a:ext cx="157163" cy="279399"/>
                <a:chOff x="3765" y="1987"/>
                <a:chExt cx="99" cy="176"/>
              </a:xfrm>
            </p:grpSpPr>
            <p:sp>
              <p:nvSpPr>
                <p:cNvPr id="189" name="Rectangle 165"/>
                <p:cNvSpPr>
                  <a:spLocks noChangeArrowheads="1"/>
                </p:cNvSpPr>
                <p:nvPr/>
              </p:nvSpPr>
              <p:spPr bwMode="gray">
                <a:xfrm>
                  <a:off x="3796" y="1987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3765" y="204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58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91" name="AutoShape 167"/>
              <p:cNvCxnSpPr>
                <a:cxnSpLocks noChangeShapeType="1"/>
                <a:stCxn id="189" idx="3"/>
              </p:cNvCxnSpPr>
              <p:nvPr/>
            </p:nvCxnSpPr>
            <p:spPr bwMode="auto">
              <a:xfrm>
                <a:off x="3026586" y="3171001"/>
                <a:ext cx="213357" cy="3300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1" name="Group 168"/>
              <p:cNvGrpSpPr>
                <a:grpSpLocks/>
              </p:cNvGrpSpPr>
              <p:nvPr/>
            </p:nvGrpSpPr>
            <p:grpSpPr bwMode="auto">
              <a:xfrm>
                <a:off x="3203939" y="3533757"/>
                <a:ext cx="157163" cy="269876"/>
                <a:chOff x="3932" y="2242"/>
                <a:chExt cx="99" cy="170"/>
              </a:xfrm>
            </p:grpSpPr>
            <p:sp>
              <p:nvSpPr>
                <p:cNvPr id="193" name="Rectangle 169"/>
                <p:cNvSpPr>
                  <a:spLocks noChangeArrowheads="1"/>
                </p:cNvSpPr>
                <p:nvPr/>
              </p:nvSpPr>
              <p:spPr bwMode="black">
                <a:xfrm>
                  <a:off x="3956" y="2242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94" name="Rectangle 170"/>
                <p:cNvSpPr>
                  <a:spLocks noChangeArrowheads="1"/>
                </p:cNvSpPr>
                <p:nvPr/>
              </p:nvSpPr>
              <p:spPr bwMode="auto">
                <a:xfrm>
                  <a:off x="3932" y="2296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49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95" name="AutoShape 171"/>
              <p:cNvCxnSpPr>
                <a:cxnSpLocks noChangeShapeType="1"/>
              </p:cNvCxnSpPr>
              <p:nvPr/>
            </p:nvCxnSpPr>
            <p:spPr bwMode="auto">
              <a:xfrm flipH="1" flipV="1">
                <a:off x="3274359" y="2865413"/>
                <a:ext cx="1588" cy="6683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2" name="Group 172"/>
              <p:cNvGrpSpPr>
                <a:grpSpLocks/>
              </p:cNvGrpSpPr>
              <p:nvPr/>
            </p:nvGrpSpPr>
            <p:grpSpPr bwMode="auto">
              <a:xfrm>
                <a:off x="3190792" y="2530454"/>
                <a:ext cx="157163" cy="334963"/>
                <a:chOff x="3933" y="1610"/>
                <a:chExt cx="99" cy="211"/>
              </a:xfrm>
            </p:grpSpPr>
            <p:sp>
              <p:nvSpPr>
                <p:cNvPr id="197" name="Rectangle 173"/>
                <p:cNvSpPr>
                  <a:spLocks noChangeArrowheads="1"/>
                </p:cNvSpPr>
                <p:nvPr/>
              </p:nvSpPr>
              <p:spPr bwMode="gray">
                <a:xfrm>
                  <a:off x="3956" y="1767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3933" y="161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66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199" name="AutoShape 175"/>
              <p:cNvCxnSpPr>
                <a:cxnSpLocks noChangeShapeType="1"/>
                <a:stCxn id="197" idx="3"/>
                <a:endCxn id="201" idx="1"/>
              </p:cNvCxnSpPr>
              <p:nvPr/>
            </p:nvCxnSpPr>
            <p:spPr bwMode="auto">
              <a:xfrm>
                <a:off x="3313030" y="2822555"/>
                <a:ext cx="240304" cy="1317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3" name="Group 176"/>
              <p:cNvGrpSpPr>
                <a:grpSpLocks/>
              </p:cNvGrpSpPr>
              <p:nvPr/>
            </p:nvGrpSpPr>
            <p:grpSpPr bwMode="auto">
              <a:xfrm>
                <a:off x="3521584" y="2639982"/>
                <a:ext cx="157163" cy="357186"/>
                <a:chOff x="4103" y="1679"/>
                <a:chExt cx="99" cy="225"/>
              </a:xfrm>
            </p:grpSpPr>
            <p:sp>
              <p:nvSpPr>
                <p:cNvPr id="201" name="Rectangle 177"/>
                <p:cNvSpPr>
                  <a:spLocks noChangeArrowheads="1"/>
                </p:cNvSpPr>
                <p:nvPr/>
              </p:nvSpPr>
              <p:spPr bwMode="black">
                <a:xfrm>
                  <a:off x="4123" y="1850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02" name="Rectangle 178"/>
                <p:cNvSpPr>
                  <a:spLocks noChangeArrowheads="1"/>
                </p:cNvSpPr>
                <p:nvPr/>
              </p:nvSpPr>
              <p:spPr bwMode="auto">
                <a:xfrm>
                  <a:off x="4103" y="1679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63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03" name="AutoShape 179"/>
              <p:cNvCxnSpPr>
                <a:cxnSpLocks noChangeShapeType="1"/>
              </p:cNvCxnSpPr>
              <p:nvPr/>
            </p:nvCxnSpPr>
            <p:spPr bwMode="auto">
              <a:xfrm>
                <a:off x="3596175" y="2997175"/>
                <a:ext cx="0" cy="936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4" name="Group 180"/>
              <p:cNvGrpSpPr>
                <a:grpSpLocks/>
              </p:cNvGrpSpPr>
              <p:nvPr/>
            </p:nvGrpSpPr>
            <p:grpSpPr bwMode="auto">
              <a:xfrm>
                <a:off x="3507296" y="3090844"/>
                <a:ext cx="157163" cy="280988"/>
                <a:chOff x="4094" y="1963"/>
                <a:chExt cx="99" cy="177"/>
              </a:xfrm>
            </p:grpSpPr>
            <p:sp>
              <p:nvSpPr>
                <p:cNvPr id="205" name="Rectangle 181"/>
                <p:cNvSpPr>
                  <a:spLocks noChangeArrowheads="1"/>
                </p:cNvSpPr>
                <p:nvPr/>
              </p:nvSpPr>
              <p:spPr bwMode="gray">
                <a:xfrm>
                  <a:off x="4123" y="1963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06" name="Rectangle 182"/>
                <p:cNvSpPr>
                  <a:spLocks noChangeArrowheads="1"/>
                </p:cNvSpPr>
                <p:nvPr/>
              </p:nvSpPr>
              <p:spPr bwMode="auto">
                <a:xfrm>
                  <a:off x="4094" y="202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59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07" name="AutoShape 183"/>
              <p:cNvCxnSpPr>
                <a:cxnSpLocks noChangeShapeType="1"/>
              </p:cNvCxnSpPr>
              <p:nvPr/>
            </p:nvCxnSpPr>
            <p:spPr bwMode="auto">
              <a:xfrm>
                <a:off x="3639038" y="3133700"/>
                <a:ext cx="217487" cy="2635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5" name="Group 184"/>
              <p:cNvGrpSpPr>
                <a:grpSpLocks/>
              </p:cNvGrpSpPr>
              <p:nvPr/>
            </p:nvGrpSpPr>
            <p:grpSpPr bwMode="auto">
              <a:xfrm>
                <a:off x="3829560" y="3354377"/>
                <a:ext cx="157163" cy="366714"/>
                <a:chOff x="4273" y="2129"/>
                <a:chExt cx="99" cy="231"/>
              </a:xfrm>
            </p:grpSpPr>
            <p:sp>
              <p:nvSpPr>
                <p:cNvPr id="209" name="Rectangle 185"/>
                <p:cNvSpPr>
                  <a:spLocks noChangeArrowheads="1"/>
                </p:cNvSpPr>
                <p:nvPr/>
              </p:nvSpPr>
              <p:spPr bwMode="black">
                <a:xfrm>
                  <a:off x="4290" y="2129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0" name="Rectangle 186"/>
                <p:cNvSpPr>
                  <a:spLocks noChangeArrowheads="1"/>
                </p:cNvSpPr>
                <p:nvPr/>
              </p:nvSpPr>
              <p:spPr bwMode="auto">
                <a:xfrm>
                  <a:off x="4273" y="224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11" name="AutoShape 187"/>
              <p:cNvCxnSpPr>
                <a:cxnSpLocks noChangeShapeType="1"/>
              </p:cNvCxnSpPr>
              <p:nvPr/>
            </p:nvCxnSpPr>
            <p:spPr bwMode="auto">
              <a:xfrm flipV="1">
                <a:off x="3899388" y="3213075"/>
                <a:ext cx="0" cy="141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6" name="Group 188"/>
              <p:cNvGrpSpPr>
                <a:grpSpLocks/>
              </p:cNvGrpSpPr>
              <p:nvPr/>
            </p:nvGrpSpPr>
            <p:grpSpPr bwMode="auto">
              <a:xfrm>
                <a:off x="3816860" y="2859056"/>
                <a:ext cx="157163" cy="354011"/>
                <a:chOff x="4265" y="1817"/>
                <a:chExt cx="99" cy="223"/>
              </a:xfrm>
            </p:grpSpPr>
            <p:sp>
              <p:nvSpPr>
                <p:cNvPr id="213" name="Rectangle 189"/>
                <p:cNvSpPr>
                  <a:spLocks noChangeArrowheads="1"/>
                </p:cNvSpPr>
                <p:nvPr/>
              </p:nvSpPr>
              <p:spPr bwMode="gray">
                <a:xfrm>
                  <a:off x="4290" y="1987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4" name="Rectangle 190"/>
                <p:cNvSpPr>
                  <a:spLocks noChangeArrowheads="1"/>
                </p:cNvSpPr>
                <p:nvPr/>
              </p:nvSpPr>
              <p:spPr bwMode="auto">
                <a:xfrm>
                  <a:off x="4265" y="181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58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15" name="AutoShape 191"/>
              <p:cNvCxnSpPr>
                <a:cxnSpLocks noChangeShapeType="1"/>
              </p:cNvCxnSpPr>
              <p:nvPr/>
            </p:nvCxnSpPr>
            <p:spPr bwMode="auto">
              <a:xfrm>
                <a:off x="3940663" y="3171800"/>
                <a:ext cx="217487" cy="141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7" name="Group 192"/>
              <p:cNvGrpSpPr>
                <a:grpSpLocks/>
              </p:cNvGrpSpPr>
              <p:nvPr/>
            </p:nvGrpSpPr>
            <p:grpSpPr bwMode="auto">
              <a:xfrm>
                <a:off x="4120073" y="3270231"/>
                <a:ext cx="157163" cy="269876"/>
                <a:chOff x="4426" y="2076"/>
                <a:chExt cx="99" cy="170"/>
              </a:xfrm>
            </p:grpSpPr>
            <p:sp>
              <p:nvSpPr>
                <p:cNvPr id="217" name="Rectangle 193"/>
                <p:cNvSpPr>
                  <a:spLocks noChangeArrowheads="1"/>
                </p:cNvSpPr>
                <p:nvPr/>
              </p:nvSpPr>
              <p:spPr bwMode="black">
                <a:xfrm>
                  <a:off x="4450" y="2076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4426" y="2130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0" name="Group 195"/>
              <p:cNvGrpSpPr>
                <a:grpSpLocks/>
              </p:cNvGrpSpPr>
              <p:nvPr/>
            </p:nvGrpSpPr>
            <p:grpSpPr bwMode="auto">
              <a:xfrm>
                <a:off x="4123248" y="2932092"/>
                <a:ext cx="157163" cy="328613"/>
                <a:chOff x="4428" y="1863"/>
                <a:chExt cx="99" cy="207"/>
              </a:xfrm>
            </p:grpSpPr>
            <p:sp>
              <p:nvSpPr>
                <p:cNvPr id="220" name="Rectangle 196"/>
                <p:cNvSpPr>
                  <a:spLocks noChangeArrowheads="1"/>
                </p:cNvSpPr>
                <p:nvPr/>
              </p:nvSpPr>
              <p:spPr bwMode="gray">
                <a:xfrm>
                  <a:off x="4450" y="2016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21" name="Rectangle 197"/>
                <p:cNvSpPr>
                  <a:spLocks noChangeArrowheads="1"/>
                </p:cNvSpPr>
                <p:nvPr/>
              </p:nvSpPr>
              <p:spPr bwMode="auto">
                <a:xfrm>
                  <a:off x="4428" y="1863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57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2" name="AutoShape 198"/>
              <p:cNvCxnSpPr>
                <a:cxnSpLocks noChangeShapeType="1"/>
              </p:cNvCxnSpPr>
              <p:nvPr/>
            </p:nvCxnSpPr>
            <p:spPr bwMode="auto">
              <a:xfrm>
                <a:off x="4243875" y="3217838"/>
                <a:ext cx="220663" cy="1793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24" name="Group 199"/>
              <p:cNvGrpSpPr>
                <a:grpSpLocks/>
              </p:cNvGrpSpPr>
              <p:nvPr/>
            </p:nvGrpSpPr>
            <p:grpSpPr bwMode="auto">
              <a:xfrm>
                <a:off x="4424873" y="3354377"/>
                <a:ext cx="157163" cy="366714"/>
                <a:chOff x="4592" y="2129"/>
                <a:chExt cx="99" cy="231"/>
              </a:xfrm>
            </p:grpSpPr>
            <p:sp>
              <p:nvSpPr>
                <p:cNvPr id="224" name="Rectangle 200"/>
                <p:cNvSpPr>
                  <a:spLocks noChangeArrowheads="1"/>
                </p:cNvSpPr>
                <p:nvPr/>
              </p:nvSpPr>
              <p:spPr bwMode="black">
                <a:xfrm>
                  <a:off x="4617" y="2129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592" y="224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8" name="Group 202"/>
              <p:cNvGrpSpPr>
                <a:grpSpLocks/>
              </p:cNvGrpSpPr>
              <p:nvPr/>
            </p:nvGrpSpPr>
            <p:grpSpPr bwMode="auto">
              <a:xfrm>
                <a:off x="4437574" y="3041624"/>
                <a:ext cx="157163" cy="312738"/>
                <a:chOff x="4600" y="1932"/>
                <a:chExt cx="99" cy="197"/>
              </a:xfrm>
            </p:grpSpPr>
            <p:sp>
              <p:nvSpPr>
                <p:cNvPr id="227" name="Rectangle 203"/>
                <p:cNvSpPr>
                  <a:spLocks noChangeArrowheads="1"/>
                </p:cNvSpPr>
                <p:nvPr/>
              </p:nvSpPr>
              <p:spPr bwMode="gray">
                <a:xfrm>
                  <a:off x="4617" y="2076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4600" y="1932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9" name="AutoShape 205"/>
              <p:cNvCxnSpPr>
                <a:cxnSpLocks noChangeShapeType="1"/>
              </p:cNvCxnSpPr>
              <p:nvPr/>
            </p:nvCxnSpPr>
            <p:spPr bwMode="auto">
              <a:xfrm>
                <a:off x="4550263" y="3313088"/>
                <a:ext cx="201612" cy="841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32" name="Group 206"/>
              <p:cNvGrpSpPr>
                <a:grpSpLocks/>
              </p:cNvGrpSpPr>
              <p:nvPr/>
            </p:nvGrpSpPr>
            <p:grpSpPr bwMode="auto">
              <a:xfrm>
                <a:off x="4718562" y="3155925"/>
                <a:ext cx="157163" cy="282575"/>
                <a:chOff x="4763" y="2004"/>
                <a:chExt cx="99" cy="178"/>
              </a:xfrm>
            </p:grpSpPr>
            <p:sp>
              <p:nvSpPr>
                <p:cNvPr id="231" name="Rectangle 207"/>
                <p:cNvSpPr>
                  <a:spLocks noChangeArrowheads="1"/>
                </p:cNvSpPr>
                <p:nvPr/>
              </p:nvSpPr>
              <p:spPr bwMode="black">
                <a:xfrm>
                  <a:off x="4784" y="2129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32" name="Rectangle 208"/>
                <p:cNvSpPr>
                  <a:spLocks noChangeArrowheads="1"/>
                </p:cNvSpPr>
                <p:nvPr/>
              </p:nvSpPr>
              <p:spPr bwMode="auto">
                <a:xfrm>
                  <a:off x="4763" y="200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33" name="AutoShape 209"/>
              <p:cNvCxnSpPr>
                <a:cxnSpLocks noChangeShapeType="1"/>
              </p:cNvCxnSpPr>
              <p:nvPr/>
            </p:nvCxnSpPr>
            <p:spPr bwMode="auto">
              <a:xfrm>
                <a:off x="4794738" y="3438500"/>
                <a:ext cx="0" cy="476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36" name="Group 210"/>
              <p:cNvGrpSpPr>
                <a:grpSpLocks/>
              </p:cNvGrpSpPr>
              <p:nvPr/>
            </p:nvGrpSpPr>
            <p:grpSpPr bwMode="auto">
              <a:xfrm>
                <a:off x="4712212" y="3486131"/>
                <a:ext cx="157163" cy="271463"/>
                <a:chOff x="4759" y="2212"/>
                <a:chExt cx="99" cy="171"/>
              </a:xfrm>
            </p:grpSpPr>
            <p:sp>
              <p:nvSpPr>
                <p:cNvPr id="235" name="Rectangle 211"/>
                <p:cNvSpPr>
                  <a:spLocks noChangeArrowheads="1"/>
                </p:cNvSpPr>
                <p:nvPr/>
              </p:nvSpPr>
              <p:spPr bwMode="gray">
                <a:xfrm>
                  <a:off x="4784" y="2212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36" name="Rectangle 212"/>
                <p:cNvSpPr>
                  <a:spLocks noChangeArrowheads="1"/>
                </p:cNvSpPr>
                <p:nvPr/>
              </p:nvSpPr>
              <p:spPr bwMode="auto">
                <a:xfrm>
                  <a:off x="4759" y="226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37" name="AutoShape 213"/>
              <p:cNvCxnSpPr>
                <a:cxnSpLocks noChangeShapeType="1"/>
              </p:cNvCxnSpPr>
              <p:nvPr/>
            </p:nvCxnSpPr>
            <p:spPr bwMode="auto">
              <a:xfrm>
                <a:off x="4836013" y="3537012"/>
                <a:ext cx="22383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40" name="Group 214"/>
              <p:cNvGrpSpPr>
                <a:grpSpLocks/>
              </p:cNvGrpSpPr>
              <p:nvPr/>
            </p:nvGrpSpPr>
            <p:grpSpPr bwMode="auto">
              <a:xfrm>
                <a:off x="5021775" y="3486131"/>
                <a:ext cx="157163" cy="271463"/>
                <a:chOff x="4920" y="2212"/>
                <a:chExt cx="99" cy="171"/>
              </a:xfrm>
            </p:grpSpPr>
            <p:sp>
              <p:nvSpPr>
                <p:cNvPr id="239" name="Rectangle 215"/>
                <p:cNvSpPr>
                  <a:spLocks noChangeArrowheads="1"/>
                </p:cNvSpPr>
                <p:nvPr/>
              </p:nvSpPr>
              <p:spPr bwMode="black">
                <a:xfrm>
                  <a:off x="4944" y="2212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40" name="Rectangle 216"/>
                <p:cNvSpPr>
                  <a:spLocks noChangeArrowheads="1"/>
                </p:cNvSpPr>
                <p:nvPr/>
              </p:nvSpPr>
              <p:spPr bwMode="auto">
                <a:xfrm>
                  <a:off x="4920" y="226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" name="Group 217"/>
              <p:cNvGrpSpPr>
                <a:grpSpLocks/>
              </p:cNvGrpSpPr>
              <p:nvPr/>
            </p:nvGrpSpPr>
            <p:grpSpPr bwMode="auto">
              <a:xfrm>
                <a:off x="5024950" y="3187685"/>
                <a:ext cx="157163" cy="336551"/>
                <a:chOff x="4922" y="2024"/>
                <a:chExt cx="99" cy="212"/>
              </a:xfrm>
            </p:grpSpPr>
            <p:sp>
              <p:nvSpPr>
                <p:cNvPr id="242" name="Rectangle 218"/>
                <p:cNvSpPr>
                  <a:spLocks noChangeArrowheads="1"/>
                </p:cNvSpPr>
                <p:nvPr/>
              </p:nvSpPr>
              <p:spPr bwMode="gray">
                <a:xfrm>
                  <a:off x="4944" y="2182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43" name="Rectangle 219"/>
                <p:cNvSpPr>
                  <a:spLocks noChangeArrowheads="1"/>
                </p:cNvSpPr>
                <p:nvPr/>
              </p:nvSpPr>
              <p:spPr bwMode="auto">
                <a:xfrm>
                  <a:off x="4922" y="202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44" name="AutoShape 220"/>
              <p:cNvCxnSpPr>
                <a:cxnSpLocks noChangeShapeType="1"/>
              </p:cNvCxnSpPr>
              <p:nvPr/>
            </p:nvCxnSpPr>
            <p:spPr bwMode="auto">
              <a:xfrm>
                <a:off x="5145575" y="3481363"/>
                <a:ext cx="22066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48" name="Group 221"/>
              <p:cNvGrpSpPr>
                <a:grpSpLocks/>
              </p:cNvGrpSpPr>
              <p:nvPr/>
            </p:nvGrpSpPr>
            <p:grpSpPr bwMode="auto">
              <a:xfrm>
                <a:off x="5276210" y="3187685"/>
                <a:ext cx="157163" cy="336551"/>
                <a:chOff x="5088" y="2024"/>
                <a:chExt cx="99" cy="212"/>
              </a:xfrm>
            </p:grpSpPr>
            <p:sp>
              <p:nvSpPr>
                <p:cNvPr id="246" name="Rectangle 222"/>
                <p:cNvSpPr>
                  <a:spLocks noChangeArrowheads="1"/>
                </p:cNvSpPr>
                <p:nvPr/>
              </p:nvSpPr>
              <p:spPr bwMode="black">
                <a:xfrm>
                  <a:off x="5111" y="2182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47" name="Rectangle 223"/>
                <p:cNvSpPr>
                  <a:spLocks noChangeArrowheads="1"/>
                </p:cNvSpPr>
                <p:nvPr/>
              </p:nvSpPr>
              <p:spPr bwMode="auto">
                <a:xfrm>
                  <a:off x="5088" y="202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48" name="AutoShape 224"/>
              <p:cNvCxnSpPr>
                <a:cxnSpLocks noChangeShapeType="1"/>
              </p:cNvCxnSpPr>
              <p:nvPr/>
            </p:nvCxnSpPr>
            <p:spPr bwMode="auto">
              <a:xfrm>
                <a:off x="5355559" y="3524225"/>
                <a:ext cx="0" cy="3571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52" name="Group 225"/>
              <p:cNvGrpSpPr>
                <a:grpSpLocks/>
              </p:cNvGrpSpPr>
              <p:nvPr/>
            </p:nvGrpSpPr>
            <p:grpSpPr bwMode="auto">
              <a:xfrm>
                <a:off x="5273035" y="3881420"/>
                <a:ext cx="157163" cy="268288"/>
                <a:chOff x="5086" y="2461"/>
                <a:chExt cx="99" cy="169"/>
              </a:xfrm>
            </p:grpSpPr>
            <p:sp>
              <p:nvSpPr>
                <p:cNvPr id="250" name="Rectangle 226"/>
                <p:cNvSpPr>
                  <a:spLocks noChangeArrowheads="1"/>
                </p:cNvSpPr>
                <p:nvPr/>
              </p:nvSpPr>
              <p:spPr bwMode="gray">
                <a:xfrm>
                  <a:off x="5111" y="2461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2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86" y="251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41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cxnSp>
            <p:nvCxnSpPr>
              <p:cNvPr id="252" name="AutoShape 228"/>
              <p:cNvCxnSpPr>
                <a:cxnSpLocks noChangeShapeType="1"/>
                <a:stCxn id="250" idx="3"/>
              </p:cNvCxnSpPr>
              <p:nvPr/>
            </p:nvCxnSpPr>
            <p:spPr bwMode="auto">
              <a:xfrm flipV="1">
                <a:off x="5398448" y="3451201"/>
                <a:ext cx="300569" cy="4730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56" name="Group 229"/>
              <p:cNvGrpSpPr>
                <a:grpSpLocks/>
              </p:cNvGrpSpPr>
              <p:nvPr/>
            </p:nvGrpSpPr>
            <p:grpSpPr bwMode="auto">
              <a:xfrm>
                <a:off x="5589728" y="3149584"/>
                <a:ext cx="157163" cy="342901"/>
                <a:chOff x="5253" y="1996"/>
                <a:chExt cx="99" cy="216"/>
              </a:xfrm>
            </p:grpSpPr>
            <p:sp>
              <p:nvSpPr>
                <p:cNvPr id="254" name="Rectangle 230"/>
                <p:cNvSpPr>
                  <a:spLocks noChangeArrowheads="1"/>
                </p:cNvSpPr>
                <p:nvPr/>
              </p:nvSpPr>
              <p:spPr bwMode="black">
                <a:xfrm>
                  <a:off x="5278" y="2159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55" name="Rectangle 231"/>
                <p:cNvSpPr>
                  <a:spLocks noChangeArrowheads="1"/>
                </p:cNvSpPr>
                <p:nvPr/>
              </p:nvSpPr>
              <p:spPr bwMode="auto">
                <a:xfrm>
                  <a:off x="5253" y="1996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1" name="Group 232"/>
              <p:cNvGrpSpPr>
                <a:grpSpLocks/>
              </p:cNvGrpSpPr>
              <p:nvPr/>
            </p:nvGrpSpPr>
            <p:grpSpPr bwMode="auto">
              <a:xfrm>
                <a:off x="5580203" y="3486144"/>
                <a:ext cx="157163" cy="358777"/>
                <a:chOff x="5249" y="2212"/>
                <a:chExt cx="99" cy="226"/>
              </a:xfrm>
            </p:grpSpPr>
            <p:sp>
              <p:nvSpPr>
                <p:cNvPr id="257" name="Rectangle 233"/>
                <p:cNvSpPr>
                  <a:spLocks noChangeArrowheads="1"/>
                </p:cNvSpPr>
                <p:nvPr/>
              </p:nvSpPr>
              <p:spPr bwMode="gray">
                <a:xfrm>
                  <a:off x="5280" y="2212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58" name="Rectangle 234"/>
                <p:cNvSpPr>
                  <a:spLocks noChangeArrowheads="1"/>
                </p:cNvSpPr>
                <p:nvPr/>
              </p:nvSpPr>
              <p:spPr bwMode="auto">
                <a:xfrm>
                  <a:off x="5249" y="2322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259" name="AutoShape 235"/>
              <p:cNvCxnSpPr>
                <a:cxnSpLocks noChangeShapeType="1"/>
                <a:stCxn id="257" idx="3"/>
                <a:endCxn id="284" idx="2"/>
              </p:cNvCxnSpPr>
              <p:nvPr/>
            </p:nvCxnSpPr>
            <p:spPr bwMode="auto">
              <a:xfrm>
                <a:off x="5713554" y="3528213"/>
                <a:ext cx="197316" cy="7194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62" name="Line 245"/>
              <p:cNvSpPr>
                <a:spLocks noChangeShapeType="1"/>
              </p:cNvSpPr>
              <p:nvPr/>
            </p:nvSpPr>
            <p:spPr bwMode="auto">
              <a:xfrm flipH="1">
                <a:off x="699037" y="2205013"/>
                <a:ext cx="0" cy="30638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63" name="Text Box 246"/>
              <p:cNvSpPr txBox="1">
                <a:spLocks noChangeArrowheads="1"/>
              </p:cNvSpPr>
              <p:nvPr/>
            </p:nvSpPr>
            <p:spPr bwMode="auto">
              <a:xfrm>
                <a:off x="286313" y="1639863"/>
                <a:ext cx="1208992" cy="53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Elecciones ‘99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64" name="Line 247"/>
              <p:cNvSpPr>
                <a:spLocks noChangeShapeType="1"/>
              </p:cNvSpPr>
              <p:nvPr/>
            </p:nvSpPr>
            <p:spPr bwMode="auto">
              <a:xfrm flipH="1">
                <a:off x="1571397" y="2563788"/>
                <a:ext cx="0" cy="30638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65" name="Text Box 248"/>
              <p:cNvSpPr txBox="1">
                <a:spLocks noChangeArrowheads="1"/>
              </p:cNvSpPr>
              <p:nvPr/>
            </p:nvSpPr>
            <p:spPr bwMode="auto">
              <a:xfrm>
                <a:off x="872931" y="2039913"/>
                <a:ext cx="13589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Atentado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11 Septiembre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66" name="Text Box 249"/>
              <p:cNvSpPr txBox="1">
                <a:spLocks noChangeArrowheads="1"/>
              </p:cNvSpPr>
              <p:nvPr/>
            </p:nvSpPr>
            <p:spPr bwMode="auto">
              <a:xfrm>
                <a:off x="1953428" y="5161508"/>
                <a:ext cx="167322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Crisis Diciembre 2001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67" name="Text Box 250"/>
              <p:cNvSpPr txBox="1">
                <a:spLocks noChangeArrowheads="1"/>
              </p:cNvSpPr>
              <p:nvPr/>
            </p:nvSpPr>
            <p:spPr bwMode="auto">
              <a:xfrm>
                <a:off x="2052327" y="1920507"/>
                <a:ext cx="1528713" cy="317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Elecciones‘03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72" name="Text Box 255"/>
              <p:cNvSpPr txBox="1">
                <a:spLocks noChangeArrowheads="1"/>
              </p:cNvSpPr>
              <p:nvPr/>
            </p:nvSpPr>
            <p:spPr bwMode="auto">
              <a:xfrm>
                <a:off x="3453869" y="1768757"/>
                <a:ext cx="19129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Regreso de la previsión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73" name="Line 256"/>
              <p:cNvSpPr>
                <a:spLocks noChangeShapeType="1"/>
              </p:cNvSpPr>
              <p:nvPr/>
            </p:nvSpPr>
            <p:spPr bwMode="auto">
              <a:xfrm flipV="1">
                <a:off x="4906297" y="4110013"/>
                <a:ext cx="314325" cy="257175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74" name="Text Box 257"/>
              <p:cNvSpPr txBox="1">
                <a:spLocks noChangeArrowheads="1"/>
              </p:cNvSpPr>
              <p:nvPr/>
            </p:nvSpPr>
            <p:spPr bwMode="auto">
              <a:xfrm>
                <a:off x="4176047" y="4313213"/>
                <a:ext cx="11382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Efecto Agro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75" name="Line 258"/>
              <p:cNvSpPr>
                <a:spLocks noChangeShapeType="1"/>
              </p:cNvSpPr>
              <p:nvPr/>
            </p:nvSpPr>
            <p:spPr bwMode="auto">
              <a:xfrm flipH="1">
                <a:off x="5688215" y="2193901"/>
                <a:ext cx="11087" cy="84711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76" name="Text Box 259"/>
              <p:cNvSpPr txBox="1">
                <a:spLocks noChangeArrowheads="1"/>
              </p:cNvSpPr>
              <p:nvPr/>
            </p:nvSpPr>
            <p:spPr bwMode="auto">
              <a:xfrm>
                <a:off x="5255907" y="1390913"/>
                <a:ext cx="1508125" cy="523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Recuperación de las expectativas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sp>
            <p:nvSpPr>
              <p:cNvPr id="277" name="Line 260"/>
              <p:cNvSpPr>
                <a:spLocks noChangeShapeType="1"/>
              </p:cNvSpPr>
              <p:nvPr/>
            </p:nvSpPr>
            <p:spPr bwMode="auto">
              <a:xfrm flipV="1">
                <a:off x="5456242" y="4530700"/>
                <a:ext cx="371475" cy="49530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78" name="Text Box 261"/>
              <p:cNvSpPr txBox="1">
                <a:spLocks noChangeArrowheads="1"/>
              </p:cNvSpPr>
              <p:nvPr/>
            </p:nvSpPr>
            <p:spPr bwMode="auto">
              <a:xfrm>
                <a:off x="4652967" y="5000600"/>
                <a:ext cx="2071835" cy="53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Irrupción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Crisis Internacional</a:t>
                </a:r>
                <a:endParaRPr kumimoji="0" lang="es-ES" sz="14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grpSp>
            <p:nvGrpSpPr>
              <p:cNvPr id="165" name="Group 265"/>
              <p:cNvGrpSpPr>
                <a:grpSpLocks/>
              </p:cNvGrpSpPr>
              <p:nvPr/>
            </p:nvGrpSpPr>
            <p:grpSpPr bwMode="auto">
              <a:xfrm>
                <a:off x="5860443" y="4281463"/>
                <a:ext cx="189576" cy="329723"/>
                <a:chOff x="1404" y="2228"/>
                <a:chExt cx="178" cy="302"/>
              </a:xfrm>
            </p:grpSpPr>
            <p:sp>
              <p:nvSpPr>
                <p:cNvPr id="280" name="Rectangle 266"/>
                <p:cNvSpPr>
                  <a:spLocks noChangeArrowheads="1"/>
                </p:cNvSpPr>
                <p:nvPr/>
              </p:nvSpPr>
              <p:spPr bwMode="black">
                <a:xfrm>
                  <a:off x="1404" y="2228"/>
                  <a:ext cx="91" cy="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281" name="Rectangle 267"/>
                <p:cNvSpPr>
                  <a:spLocks noChangeArrowheads="1"/>
                </p:cNvSpPr>
                <p:nvPr/>
              </p:nvSpPr>
              <p:spPr bwMode="black">
                <a:xfrm>
                  <a:off x="1434" y="2361"/>
                  <a:ext cx="148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b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32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9" name="Group 268"/>
              <p:cNvGrpSpPr>
                <a:grpSpLocks/>
              </p:cNvGrpSpPr>
              <p:nvPr/>
            </p:nvGrpSpPr>
            <p:grpSpPr bwMode="auto">
              <a:xfrm>
                <a:off x="5832231" y="3990281"/>
                <a:ext cx="157277" cy="340394"/>
                <a:chOff x="1379" y="1556"/>
                <a:chExt cx="143" cy="320"/>
              </a:xfrm>
            </p:grpSpPr>
            <p:sp>
              <p:nvSpPr>
                <p:cNvPr id="283" name="Rectangle 269"/>
                <p:cNvSpPr>
                  <a:spLocks noChangeArrowheads="1"/>
                </p:cNvSpPr>
                <p:nvPr/>
              </p:nvSpPr>
              <p:spPr bwMode="gray">
                <a:xfrm>
                  <a:off x="1404" y="178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284" name="Rectangle 270"/>
                <p:cNvSpPr>
                  <a:spLocks noChangeArrowheads="1"/>
                </p:cNvSpPr>
                <p:nvPr/>
              </p:nvSpPr>
              <p:spPr bwMode="auto">
                <a:xfrm>
                  <a:off x="1379" y="1556"/>
                  <a:ext cx="143" cy="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72000" numCol="1" anchor="b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33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cxnSp>
            <p:nvCxnSpPr>
              <p:cNvPr id="285" name="AutoShape 271"/>
              <p:cNvCxnSpPr>
                <a:cxnSpLocks noChangeShapeType="1"/>
              </p:cNvCxnSpPr>
              <p:nvPr/>
            </p:nvCxnSpPr>
            <p:spPr bwMode="auto">
              <a:xfrm flipV="1">
                <a:off x="5959228" y="3709963"/>
                <a:ext cx="204787" cy="5730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73" name="Group 272"/>
              <p:cNvGrpSpPr>
                <a:grpSpLocks/>
              </p:cNvGrpSpPr>
              <p:nvPr/>
            </p:nvGrpSpPr>
            <p:grpSpPr bwMode="auto">
              <a:xfrm>
                <a:off x="6135441" y="3659162"/>
                <a:ext cx="157557" cy="335561"/>
                <a:chOff x="896" y="2900"/>
                <a:chExt cx="147" cy="307"/>
              </a:xfrm>
            </p:grpSpPr>
            <p:sp>
              <p:nvSpPr>
                <p:cNvPr id="287" name="Rectangle 273"/>
                <p:cNvSpPr>
                  <a:spLocks noChangeArrowheads="1"/>
                </p:cNvSpPr>
                <p:nvPr/>
              </p:nvSpPr>
              <p:spPr bwMode="black">
                <a:xfrm>
                  <a:off x="923" y="2900"/>
                  <a:ext cx="90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288" name="Rectangle 274"/>
                <p:cNvSpPr>
                  <a:spLocks noChangeArrowheads="1"/>
                </p:cNvSpPr>
                <p:nvPr/>
              </p:nvSpPr>
              <p:spPr bwMode="black">
                <a:xfrm>
                  <a:off x="896" y="3038"/>
                  <a:ext cx="147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b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46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7" name="Group 275"/>
              <p:cNvGrpSpPr>
                <a:grpSpLocks/>
              </p:cNvGrpSpPr>
              <p:nvPr/>
            </p:nvGrpSpPr>
            <p:grpSpPr bwMode="auto">
              <a:xfrm>
                <a:off x="6137033" y="3320734"/>
                <a:ext cx="157625" cy="396305"/>
                <a:chOff x="2356" y="1792"/>
                <a:chExt cx="148" cy="364"/>
              </a:xfrm>
            </p:grpSpPr>
            <p:sp>
              <p:nvSpPr>
                <p:cNvPr id="290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291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792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47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1" name="Group 493"/>
              <p:cNvGrpSpPr>
                <a:grpSpLocks/>
              </p:cNvGrpSpPr>
              <p:nvPr/>
            </p:nvGrpSpPr>
            <p:grpSpPr bwMode="auto">
              <a:xfrm>
                <a:off x="6395148" y="3343264"/>
                <a:ext cx="157163" cy="373064"/>
                <a:chOff x="5341" y="2062"/>
                <a:chExt cx="99" cy="235"/>
              </a:xfrm>
            </p:grpSpPr>
            <p:sp>
              <p:nvSpPr>
                <p:cNvPr id="293" name="Rectangle 279"/>
                <p:cNvSpPr>
                  <a:spLocks noChangeArrowheads="1"/>
                </p:cNvSpPr>
                <p:nvPr/>
              </p:nvSpPr>
              <p:spPr bwMode="black">
                <a:xfrm>
                  <a:off x="5355" y="2062"/>
                  <a:ext cx="61" cy="6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  <p:sp>
              <p:nvSpPr>
                <p:cNvPr id="294" name="Rectangle 280"/>
                <p:cNvSpPr>
                  <a:spLocks noChangeArrowheads="1"/>
                </p:cNvSpPr>
                <p:nvPr/>
              </p:nvSpPr>
              <p:spPr bwMode="black">
                <a:xfrm>
                  <a:off x="5341" y="2181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cxnSp>
            <p:nvCxnSpPr>
              <p:cNvPr id="295" name="AutoShape 281"/>
              <p:cNvCxnSpPr>
                <a:cxnSpLocks noChangeShapeType="1"/>
                <a:endCxn id="293" idx="1"/>
              </p:cNvCxnSpPr>
              <p:nvPr/>
            </p:nvCxnSpPr>
            <p:spPr bwMode="auto">
              <a:xfrm flipV="1">
                <a:off x="6257678" y="3392477"/>
                <a:ext cx="159695" cy="2619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96" name="Line 282"/>
              <p:cNvSpPr>
                <a:spLocks noChangeShapeType="1"/>
              </p:cNvSpPr>
              <p:nvPr/>
            </p:nvSpPr>
            <p:spPr bwMode="auto">
              <a:xfrm>
                <a:off x="5915589" y="2164700"/>
                <a:ext cx="693747" cy="80328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 type="oval" w="med" len="med"/>
              </a:ln>
              <a:effectLst/>
              <a:scene3d>
                <a:camera prst="legacyObliqueTopRight"/>
                <a:lightRig rig="legacyFlat2" dir="t"/>
              </a:scene3d>
              <a:sp3d extrusionH="111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200" b="1" i="1" u="none" strike="noStrike" kern="1200" cap="none" spc="0" normalizeH="0" baseline="0" noProof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+mn-ea"/>
                </a:endParaRPr>
              </a:p>
            </p:txBody>
          </p:sp>
          <p:cxnSp>
            <p:nvCxnSpPr>
              <p:cNvPr id="297" name="AutoShape 484"/>
              <p:cNvCxnSpPr>
                <a:cxnSpLocks noChangeShapeType="1"/>
                <a:endCxn id="293" idx="3"/>
              </p:cNvCxnSpPr>
              <p:nvPr/>
            </p:nvCxnSpPr>
            <p:spPr bwMode="auto">
              <a:xfrm flipH="1" flipV="1">
                <a:off x="6514211" y="3392477"/>
                <a:ext cx="188343" cy="952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85" name="Group 275"/>
              <p:cNvGrpSpPr>
                <a:grpSpLocks/>
              </p:cNvGrpSpPr>
              <p:nvPr/>
            </p:nvGrpSpPr>
            <p:grpSpPr bwMode="auto">
              <a:xfrm>
                <a:off x="6390363" y="3004349"/>
                <a:ext cx="157625" cy="348555"/>
                <a:chOff x="2356" y="1836"/>
                <a:chExt cx="148" cy="320"/>
              </a:xfrm>
            </p:grpSpPr>
            <p:sp>
              <p:nvSpPr>
                <p:cNvPr id="299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00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36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8" name="Group 214"/>
              <p:cNvGrpSpPr>
                <a:grpSpLocks/>
              </p:cNvGrpSpPr>
              <p:nvPr/>
            </p:nvGrpSpPr>
            <p:grpSpPr bwMode="auto">
              <a:xfrm>
                <a:off x="6660323" y="3487719"/>
                <a:ext cx="157163" cy="271463"/>
                <a:chOff x="4920" y="2212"/>
                <a:chExt cx="99" cy="171"/>
              </a:xfrm>
            </p:grpSpPr>
            <p:sp>
              <p:nvSpPr>
                <p:cNvPr id="302" name="Rectangle 215"/>
                <p:cNvSpPr>
                  <a:spLocks noChangeArrowheads="1"/>
                </p:cNvSpPr>
                <p:nvPr/>
              </p:nvSpPr>
              <p:spPr bwMode="black">
                <a:xfrm>
                  <a:off x="4944" y="2212"/>
                  <a:ext cx="54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03" name="Rectangle 216"/>
                <p:cNvSpPr>
                  <a:spLocks noChangeArrowheads="1"/>
                </p:cNvSpPr>
                <p:nvPr/>
              </p:nvSpPr>
              <p:spPr bwMode="auto">
                <a:xfrm>
                  <a:off x="4920" y="226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50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2" name="Group 275"/>
              <p:cNvGrpSpPr>
                <a:grpSpLocks/>
              </p:cNvGrpSpPr>
              <p:nvPr/>
            </p:nvGrpSpPr>
            <p:grpSpPr bwMode="auto">
              <a:xfrm>
                <a:off x="6668240" y="3004349"/>
                <a:ext cx="157625" cy="348555"/>
                <a:chOff x="2356" y="1836"/>
                <a:chExt cx="148" cy="320"/>
              </a:xfrm>
            </p:grpSpPr>
            <p:sp>
              <p:nvSpPr>
                <p:cNvPr id="305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06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36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cxnSp>
            <p:nvCxnSpPr>
              <p:cNvPr id="307" name="AutoShape 224"/>
              <p:cNvCxnSpPr>
                <a:cxnSpLocks noChangeShapeType="1"/>
              </p:cNvCxnSpPr>
              <p:nvPr/>
            </p:nvCxnSpPr>
            <p:spPr bwMode="auto">
              <a:xfrm flipH="1">
                <a:off x="6730743" y="3352775"/>
                <a:ext cx="1588" cy="1349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96" name="Group 651"/>
              <p:cNvGrpSpPr>
                <a:grpSpLocks/>
              </p:cNvGrpSpPr>
              <p:nvPr/>
            </p:nvGrpSpPr>
            <p:grpSpPr bwMode="auto">
              <a:xfrm>
                <a:off x="6912351" y="3408343"/>
                <a:ext cx="157163" cy="328613"/>
                <a:chOff x="5351" y="2091"/>
                <a:chExt cx="99" cy="207"/>
              </a:xfrm>
            </p:grpSpPr>
            <p:sp>
              <p:nvSpPr>
                <p:cNvPr id="309" name="Rectangle 230"/>
                <p:cNvSpPr>
                  <a:spLocks noChangeArrowheads="1"/>
                </p:cNvSpPr>
                <p:nvPr/>
              </p:nvSpPr>
              <p:spPr bwMode="black">
                <a:xfrm>
                  <a:off x="5370" y="2091"/>
                  <a:ext cx="66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0" name="Rectangle 231"/>
                <p:cNvSpPr>
                  <a:spLocks noChangeArrowheads="1"/>
                </p:cNvSpPr>
                <p:nvPr/>
              </p:nvSpPr>
              <p:spPr bwMode="auto">
                <a:xfrm>
                  <a:off x="5351" y="2182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311" name="AutoShape 484"/>
              <p:cNvCxnSpPr>
                <a:cxnSpLocks noChangeShapeType="1"/>
              </p:cNvCxnSpPr>
              <p:nvPr/>
            </p:nvCxnSpPr>
            <p:spPr bwMode="auto">
              <a:xfrm flipH="1" flipV="1">
                <a:off x="6804339" y="3320988"/>
                <a:ext cx="149734" cy="1302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00" name="Group 133"/>
              <p:cNvGrpSpPr>
                <a:grpSpLocks/>
              </p:cNvGrpSpPr>
              <p:nvPr/>
            </p:nvGrpSpPr>
            <p:grpSpPr bwMode="auto">
              <a:xfrm>
                <a:off x="1655767" y="5487977"/>
                <a:ext cx="233363" cy="184151"/>
                <a:chOff x="3042" y="3465"/>
                <a:chExt cx="147" cy="116"/>
              </a:xfrm>
            </p:grpSpPr>
            <p:sp>
              <p:nvSpPr>
                <p:cNvPr id="313" name="Rectangle 134"/>
                <p:cNvSpPr>
                  <a:spLocks noChangeArrowheads="1"/>
                </p:cNvSpPr>
                <p:nvPr/>
              </p:nvSpPr>
              <p:spPr bwMode="gray">
                <a:xfrm>
                  <a:off x="3135" y="3523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4" name="Rectangle 135"/>
                <p:cNvSpPr>
                  <a:spLocks noChangeArrowheads="1"/>
                </p:cNvSpPr>
                <p:nvPr/>
              </p:nvSpPr>
              <p:spPr bwMode="auto">
                <a:xfrm>
                  <a:off x="3042" y="3465"/>
                  <a:ext cx="4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" name="Group 275"/>
              <p:cNvGrpSpPr>
                <a:grpSpLocks/>
              </p:cNvGrpSpPr>
              <p:nvPr/>
            </p:nvGrpSpPr>
            <p:grpSpPr bwMode="auto">
              <a:xfrm>
                <a:off x="6917091" y="3077908"/>
                <a:ext cx="157625" cy="367072"/>
                <a:chOff x="2356" y="1819"/>
                <a:chExt cx="148" cy="337"/>
              </a:xfrm>
            </p:grpSpPr>
            <p:sp>
              <p:nvSpPr>
                <p:cNvPr id="316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19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8" name="Group 221"/>
              <p:cNvGrpSpPr>
                <a:grpSpLocks/>
              </p:cNvGrpSpPr>
              <p:nvPr/>
            </p:nvGrpSpPr>
            <p:grpSpPr bwMode="auto">
              <a:xfrm>
                <a:off x="7202443" y="3435325"/>
                <a:ext cx="157163" cy="311150"/>
                <a:chOff x="5088" y="2182"/>
                <a:chExt cx="99" cy="196"/>
              </a:xfrm>
            </p:grpSpPr>
            <p:sp>
              <p:nvSpPr>
                <p:cNvPr id="319" name="Rectangle 222"/>
                <p:cNvSpPr>
                  <a:spLocks noChangeArrowheads="1"/>
                </p:cNvSpPr>
                <p:nvPr/>
              </p:nvSpPr>
              <p:spPr bwMode="black">
                <a:xfrm>
                  <a:off x="5111" y="2182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20" name="Rectangle 223"/>
                <p:cNvSpPr>
                  <a:spLocks noChangeArrowheads="1"/>
                </p:cNvSpPr>
                <p:nvPr/>
              </p:nvSpPr>
              <p:spPr bwMode="auto">
                <a:xfrm>
                  <a:off x="5088" y="2262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51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cxnSp>
            <p:nvCxnSpPr>
              <p:cNvPr id="321" name="AutoShape 484"/>
              <p:cNvCxnSpPr>
                <a:cxnSpLocks noChangeShapeType="1"/>
              </p:cNvCxnSpPr>
              <p:nvPr/>
            </p:nvCxnSpPr>
            <p:spPr bwMode="auto">
              <a:xfrm flipH="1" flipV="1">
                <a:off x="7053824" y="3395638"/>
                <a:ext cx="182563" cy="825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12" name="Group 275"/>
              <p:cNvGrpSpPr>
                <a:grpSpLocks/>
              </p:cNvGrpSpPr>
              <p:nvPr/>
            </p:nvGrpSpPr>
            <p:grpSpPr bwMode="auto">
              <a:xfrm>
                <a:off x="7202422" y="3004349"/>
                <a:ext cx="157625" cy="348555"/>
                <a:chOff x="2356" y="1836"/>
                <a:chExt cx="148" cy="320"/>
              </a:xfrm>
            </p:grpSpPr>
            <p:sp>
              <p:nvSpPr>
                <p:cNvPr id="323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24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36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6" name="Group 275"/>
              <p:cNvGrpSpPr>
                <a:grpSpLocks/>
              </p:cNvGrpSpPr>
              <p:nvPr/>
            </p:nvGrpSpPr>
            <p:grpSpPr bwMode="auto">
              <a:xfrm>
                <a:off x="7488415" y="3077908"/>
                <a:ext cx="157625" cy="367072"/>
                <a:chOff x="2356" y="1819"/>
                <a:chExt cx="148" cy="337"/>
              </a:xfrm>
            </p:grpSpPr>
            <p:sp>
              <p:nvSpPr>
                <p:cNvPr id="326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2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19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53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cxnSp>
            <p:nvCxnSpPr>
              <p:cNvPr id="328" name="AutoShape 484"/>
              <p:cNvCxnSpPr>
                <a:cxnSpLocks noChangeShapeType="1"/>
              </p:cNvCxnSpPr>
              <p:nvPr/>
            </p:nvCxnSpPr>
            <p:spPr bwMode="auto">
              <a:xfrm rot="16200000" flipV="1">
                <a:off x="7229024" y="3391958"/>
                <a:ext cx="82422" cy="43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29" name="AutoShape 484"/>
              <p:cNvCxnSpPr>
                <a:cxnSpLocks noChangeShapeType="1"/>
              </p:cNvCxnSpPr>
              <p:nvPr/>
            </p:nvCxnSpPr>
            <p:spPr bwMode="auto">
              <a:xfrm>
                <a:off x="7308395" y="3284984"/>
                <a:ext cx="195182" cy="920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0" name="Rectangle 141"/>
              <p:cNvSpPr>
                <a:spLocks noChangeArrowheads="1"/>
              </p:cNvSpPr>
              <p:nvPr/>
            </p:nvSpPr>
            <p:spPr bwMode="auto">
              <a:xfrm>
                <a:off x="7778696" y="3898875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i="0" dirty="0" smtClean="0">
                    <a:solidFill>
                      <a:srgbClr val="000000"/>
                    </a:solidFill>
                    <a:latin typeface="Calibri" pitchFamily="34" charset="0"/>
                  </a:rPr>
                  <a:t>42</a:t>
                </a:r>
                <a:endParaRPr lang="es-ES" sz="1200" b="1" dirty="0">
                  <a:latin typeface="Calibri" pitchFamily="34" charset="0"/>
                </a:endParaRPr>
              </a:p>
            </p:txBody>
          </p:sp>
          <p:sp>
            <p:nvSpPr>
              <p:cNvPr id="331" name="Rectangle 104"/>
              <p:cNvSpPr>
                <a:spLocks noChangeArrowheads="1"/>
              </p:cNvSpPr>
              <p:nvPr/>
            </p:nvSpPr>
            <p:spPr bwMode="auto">
              <a:xfrm>
                <a:off x="7501116" y="3928081"/>
                <a:ext cx="90210" cy="832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sp>
            <p:nvSpPr>
              <p:cNvPr id="332" name="Rectangle 141"/>
              <p:cNvSpPr>
                <a:spLocks noChangeArrowheads="1"/>
              </p:cNvSpPr>
              <p:nvPr/>
            </p:nvSpPr>
            <p:spPr bwMode="auto">
              <a:xfrm>
                <a:off x="7488415" y="4036751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i="0" dirty="0" smtClean="0">
                    <a:solidFill>
                      <a:srgbClr val="000000"/>
                    </a:solidFill>
                    <a:latin typeface="Calibri" pitchFamily="34" charset="0"/>
                  </a:rPr>
                  <a:t>39</a:t>
                </a:r>
                <a:endParaRPr lang="es-ES" sz="1200" b="1" dirty="0">
                  <a:latin typeface="Calibri" pitchFamily="34" charset="0"/>
                </a:endParaRPr>
              </a:p>
            </p:txBody>
          </p:sp>
          <p:cxnSp>
            <p:nvCxnSpPr>
              <p:cNvPr id="334" name="AutoShape 270"/>
              <p:cNvCxnSpPr>
                <a:cxnSpLocks noChangeShapeType="1"/>
                <a:stCxn id="331" idx="3"/>
                <a:endCxn id="335" idx="1"/>
              </p:cNvCxnSpPr>
              <p:nvPr/>
            </p:nvCxnSpPr>
            <p:spPr bwMode="auto">
              <a:xfrm flipV="1">
                <a:off x="7591326" y="3841365"/>
                <a:ext cx="201872" cy="1283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5" name="Rectangle 104"/>
              <p:cNvSpPr>
                <a:spLocks noChangeArrowheads="1"/>
              </p:cNvSpPr>
              <p:nvPr/>
            </p:nvSpPr>
            <p:spPr bwMode="auto">
              <a:xfrm>
                <a:off x="7793198" y="3799730"/>
                <a:ext cx="80957" cy="832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smtClean="0">
                  <a:latin typeface="Calibri" pitchFamily="34" charset="0"/>
                </a:endParaRPr>
              </a:p>
            </p:txBody>
          </p:sp>
          <p:sp>
            <p:nvSpPr>
              <p:cNvPr id="336" name="Rectangle 457"/>
              <p:cNvSpPr>
                <a:spLocks noChangeArrowheads="1"/>
              </p:cNvSpPr>
              <p:nvPr/>
            </p:nvSpPr>
            <p:spPr bwMode="auto">
              <a:xfrm rot="19134642">
                <a:off x="7282144" y="5849830"/>
                <a:ext cx="766235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 dirty="0">
                    <a:solidFill>
                      <a:srgbClr val="000000"/>
                    </a:solidFill>
                    <a:latin typeface="Calibri" pitchFamily="34" charset="0"/>
                  </a:rPr>
                  <a:t>May/Oct </a:t>
                </a:r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2012</a:t>
                </a:r>
                <a:endParaRPr lang="en-US" sz="1400" dirty="0">
                  <a:latin typeface="Calibri" pitchFamily="34" charset="0"/>
                </a:endParaRPr>
              </a:p>
            </p:txBody>
          </p:sp>
          <p:grpSp>
            <p:nvGrpSpPr>
              <p:cNvPr id="219" name="Group 109"/>
              <p:cNvGrpSpPr>
                <a:grpSpLocks/>
              </p:cNvGrpSpPr>
              <p:nvPr/>
            </p:nvGrpSpPr>
            <p:grpSpPr bwMode="auto">
              <a:xfrm>
                <a:off x="899683" y="4492011"/>
                <a:ext cx="157163" cy="265113"/>
                <a:chOff x="2632" y="2853"/>
                <a:chExt cx="99" cy="167"/>
              </a:xfrm>
            </p:grpSpPr>
            <p:sp>
              <p:nvSpPr>
                <p:cNvPr id="137" name="Rectangle 110"/>
                <p:cNvSpPr>
                  <a:spLocks noChangeArrowheads="1"/>
                </p:cNvSpPr>
                <p:nvPr/>
              </p:nvSpPr>
              <p:spPr bwMode="gray">
                <a:xfrm>
                  <a:off x="2658" y="2853"/>
                  <a:ext cx="53" cy="5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632" y="2904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27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sp>
            <p:nvSpPr>
              <p:cNvPr id="340" name="AutoShape 74"/>
              <p:cNvSpPr>
                <a:spLocks/>
              </p:cNvSpPr>
              <p:nvPr/>
            </p:nvSpPr>
            <p:spPr bwMode="auto">
              <a:xfrm rot="-5400000" flipH="1">
                <a:off x="4319346" y="1522020"/>
                <a:ext cx="255591" cy="1906086"/>
              </a:xfrm>
              <a:prstGeom prst="leftBrace">
                <a:avLst/>
              </a:prstGeom>
              <a:ln>
                <a:solidFill>
                  <a:srgbClr val="17694B"/>
                </a:solidFill>
                <a:headEnd/>
                <a:tailEnd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337" name="Rectangle 457"/>
              <p:cNvSpPr>
                <a:spLocks noChangeArrowheads="1"/>
              </p:cNvSpPr>
              <p:nvPr/>
            </p:nvSpPr>
            <p:spPr bwMode="auto">
              <a:xfrm rot="19134642">
                <a:off x="7574372" y="5848689"/>
                <a:ext cx="73577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Nov/</a:t>
                </a:r>
                <a:r>
                  <a:rPr lang="en-US" sz="1000" i="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Abr</a:t>
                </a:r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 2013</a:t>
                </a: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350" name="Rectangle 104"/>
              <p:cNvSpPr>
                <a:spLocks noChangeArrowheads="1"/>
              </p:cNvSpPr>
              <p:nvPr/>
            </p:nvSpPr>
            <p:spPr bwMode="auto">
              <a:xfrm>
                <a:off x="7785376" y="3724516"/>
                <a:ext cx="90210" cy="832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cxnSp>
            <p:nvCxnSpPr>
              <p:cNvPr id="351" name="AutoShape 120"/>
              <p:cNvCxnSpPr>
                <a:cxnSpLocks noChangeShapeType="1"/>
                <a:endCxn id="355" idx="0"/>
              </p:cNvCxnSpPr>
              <p:nvPr/>
            </p:nvCxnSpPr>
            <p:spPr bwMode="auto">
              <a:xfrm rot="5400000" flipH="1" flipV="1">
                <a:off x="7845077" y="3366113"/>
                <a:ext cx="351172" cy="2825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23" name="Group 275"/>
              <p:cNvGrpSpPr>
                <a:grpSpLocks/>
              </p:cNvGrpSpPr>
              <p:nvPr/>
            </p:nvGrpSpPr>
            <p:grpSpPr bwMode="auto">
              <a:xfrm>
                <a:off x="8086874" y="3063870"/>
                <a:ext cx="157625" cy="367072"/>
                <a:chOff x="2356" y="1819"/>
                <a:chExt cx="148" cy="337"/>
              </a:xfrm>
            </p:grpSpPr>
            <p:sp>
              <p:nvSpPr>
                <p:cNvPr id="355" name="Rectangle 276"/>
                <p:cNvSpPr>
                  <a:spLocks noChangeArrowheads="1"/>
                </p:cNvSpPr>
                <p:nvPr/>
              </p:nvSpPr>
              <p:spPr bwMode="gray">
                <a:xfrm>
                  <a:off x="2381" y="2065"/>
                  <a:ext cx="91" cy="91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3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2356" y="1819"/>
                  <a:ext cx="148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AR" sz="1200" b="1" i="0" u="none" strike="noStrike" cap="none" normalizeH="0" baseline="0" dirty="0" smtClean="0">
                      <a:ln>
                        <a:noFill/>
                      </a:ln>
                      <a:latin typeface="Calibri" pitchFamily="34" charset="0"/>
                    </a:rPr>
                    <a:t>52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endParaRPr>
                </a:p>
              </p:txBody>
            </p:sp>
          </p:grp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7753225" y="3499421"/>
                <a:ext cx="157625" cy="185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2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</a:rPr>
                  <a:t>43</a:t>
                </a:r>
                <a:endParaRPr kumimoji="0" lang="es-ES" sz="1200" b="1" i="1" u="none" strike="noStrike" cap="none" normalizeH="0" baseline="0" dirty="0" smtClean="0">
                  <a:ln>
                    <a:noFill/>
                  </a:ln>
                  <a:latin typeface="Calibri" pitchFamily="34" charset="0"/>
                </a:endParaRPr>
              </a:p>
            </p:txBody>
          </p:sp>
          <p:grpSp>
            <p:nvGrpSpPr>
              <p:cNvPr id="226" name="Group 101"/>
              <p:cNvGrpSpPr>
                <a:grpSpLocks/>
              </p:cNvGrpSpPr>
              <p:nvPr/>
            </p:nvGrpSpPr>
            <p:grpSpPr bwMode="auto">
              <a:xfrm>
                <a:off x="622849" y="4122747"/>
                <a:ext cx="157163" cy="269874"/>
                <a:chOff x="2471" y="2633"/>
                <a:chExt cx="99" cy="170"/>
              </a:xfrm>
            </p:grpSpPr>
            <p:sp>
              <p:nvSpPr>
                <p:cNvPr id="129" name="Rectangle 102"/>
                <p:cNvSpPr>
                  <a:spLocks noChangeArrowheads="1"/>
                </p:cNvSpPr>
                <p:nvPr/>
              </p:nvSpPr>
              <p:spPr bwMode="gray">
                <a:xfrm>
                  <a:off x="2497" y="2633"/>
                  <a:ext cx="54" cy="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200" b="1" i="1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30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71" y="2687"/>
                  <a:ext cx="99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</a:rPr>
                    <a:t>35</a:t>
                  </a:r>
                  <a:endParaRPr kumimoji="0" lang="es-ES" sz="1200" b="1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endParaRPr>
                </a:p>
              </p:txBody>
            </p:sp>
          </p:grpSp>
          <p:sp>
            <p:nvSpPr>
              <p:cNvPr id="341" name="Line 423"/>
              <p:cNvSpPr>
                <a:spLocks noChangeShapeType="1"/>
              </p:cNvSpPr>
              <p:nvPr/>
            </p:nvSpPr>
            <p:spPr bwMode="auto">
              <a:xfrm flipV="1">
                <a:off x="8573688" y="5583267"/>
                <a:ext cx="1588" cy="381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342" name="Rectangle 457"/>
              <p:cNvSpPr>
                <a:spLocks noChangeArrowheads="1"/>
              </p:cNvSpPr>
              <p:nvPr/>
            </p:nvSpPr>
            <p:spPr bwMode="auto">
              <a:xfrm rot="19134642">
                <a:off x="7863899" y="5847377"/>
                <a:ext cx="75180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May/Oct 2013</a:t>
                </a:r>
                <a:endParaRPr lang="en-US" sz="1400" dirty="0">
                  <a:latin typeface="Calibri" pitchFamily="34" charset="0"/>
                </a:endParaRPr>
              </a:p>
            </p:txBody>
          </p:sp>
          <p:cxnSp>
            <p:nvCxnSpPr>
              <p:cNvPr id="338" name="AutoShape 264"/>
              <p:cNvCxnSpPr>
                <a:cxnSpLocks noChangeShapeType="1"/>
                <a:stCxn id="355" idx="2"/>
                <a:endCxn id="339" idx="0"/>
              </p:cNvCxnSpPr>
              <p:nvPr/>
            </p:nvCxnSpPr>
            <p:spPr bwMode="auto">
              <a:xfrm flipH="1">
                <a:off x="8150271" y="3430942"/>
                <a:ext cx="11688" cy="46006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9" name="Rectangle 104"/>
              <p:cNvSpPr>
                <a:spLocks noChangeArrowheads="1"/>
              </p:cNvSpPr>
              <p:nvPr/>
            </p:nvSpPr>
            <p:spPr bwMode="auto">
              <a:xfrm>
                <a:off x="8105166" y="3891007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sp>
            <p:nvSpPr>
              <p:cNvPr id="353" name="Rectangle 141"/>
              <p:cNvSpPr>
                <a:spLocks noChangeArrowheads="1"/>
              </p:cNvSpPr>
              <p:nvPr/>
            </p:nvSpPr>
            <p:spPr bwMode="auto">
              <a:xfrm>
                <a:off x="8084974" y="3983531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i="0" dirty="0" smtClean="0">
                    <a:solidFill>
                      <a:srgbClr val="000000"/>
                    </a:solidFill>
                    <a:latin typeface="Calibri" pitchFamily="34" charset="0"/>
                  </a:rPr>
                  <a:t>39</a:t>
                </a:r>
                <a:endParaRPr lang="es-ES" sz="1200" b="1" dirty="0">
                  <a:latin typeface="Calibri" pitchFamily="34" charset="0"/>
                </a:endParaRPr>
              </a:p>
            </p:txBody>
          </p:sp>
          <p:sp>
            <p:nvSpPr>
              <p:cNvPr id="435" name="Rectangle 457"/>
              <p:cNvSpPr>
                <a:spLocks noChangeArrowheads="1"/>
              </p:cNvSpPr>
              <p:nvPr/>
            </p:nvSpPr>
            <p:spPr bwMode="auto">
              <a:xfrm rot="19134642">
                <a:off x="8143639" y="5847376"/>
                <a:ext cx="73577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Nov/</a:t>
                </a:r>
                <a:r>
                  <a:rPr lang="en-US" sz="1000" i="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Abr</a:t>
                </a:r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 2014</a:t>
                </a: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436" name="Line 423"/>
              <p:cNvSpPr>
                <a:spLocks noChangeShapeType="1"/>
              </p:cNvSpPr>
              <p:nvPr/>
            </p:nvSpPr>
            <p:spPr bwMode="auto">
              <a:xfrm flipV="1">
                <a:off x="8861720" y="5583267"/>
                <a:ext cx="1588" cy="381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343" name="Rectangle 141"/>
              <p:cNvSpPr>
                <a:spLocks noChangeArrowheads="1"/>
              </p:cNvSpPr>
              <p:nvPr/>
            </p:nvSpPr>
            <p:spPr bwMode="auto">
              <a:xfrm>
                <a:off x="8375437" y="3305936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47</a:t>
                </a:r>
                <a:endParaRPr lang="es-ES" sz="12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44" name="AutoShape 264"/>
              <p:cNvCxnSpPr>
                <a:cxnSpLocks noChangeShapeType="1"/>
                <a:stCxn id="339" idx="3"/>
                <a:endCxn id="333" idx="1"/>
              </p:cNvCxnSpPr>
              <p:nvPr/>
            </p:nvCxnSpPr>
            <p:spPr bwMode="auto">
              <a:xfrm flipV="1">
                <a:off x="8195376" y="3765329"/>
                <a:ext cx="197417" cy="1719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45" name="Rectangle 141"/>
              <p:cNvSpPr>
                <a:spLocks noChangeArrowheads="1"/>
              </p:cNvSpPr>
              <p:nvPr/>
            </p:nvSpPr>
            <p:spPr bwMode="auto">
              <a:xfrm>
                <a:off x="8396950" y="3830643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44</a:t>
                </a:r>
                <a:endParaRPr lang="es-ES" sz="12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6" name="Rectangle 141"/>
              <p:cNvSpPr>
                <a:spLocks noChangeArrowheads="1"/>
              </p:cNvSpPr>
              <p:nvPr/>
            </p:nvSpPr>
            <p:spPr bwMode="auto">
              <a:xfrm>
                <a:off x="8764368" y="3538539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46</a:t>
                </a:r>
                <a:endParaRPr lang="es-ES" sz="12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47" name="AutoShape 264"/>
              <p:cNvCxnSpPr>
                <a:cxnSpLocks noChangeShapeType="1"/>
                <a:stCxn id="359" idx="2"/>
                <a:endCxn id="333" idx="0"/>
              </p:cNvCxnSpPr>
              <p:nvPr/>
            </p:nvCxnSpPr>
            <p:spPr bwMode="auto">
              <a:xfrm>
                <a:off x="8434130" y="3648959"/>
                <a:ext cx="3768" cy="701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9" name="Rectangle 104"/>
              <p:cNvSpPr>
                <a:spLocks noChangeArrowheads="1"/>
              </p:cNvSpPr>
              <p:nvPr/>
            </p:nvSpPr>
            <p:spPr bwMode="auto">
              <a:xfrm>
                <a:off x="8389025" y="3556436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sp>
            <p:nvSpPr>
              <p:cNvPr id="360" name="Rectangle 104"/>
              <p:cNvSpPr>
                <a:spLocks noChangeArrowheads="1"/>
              </p:cNvSpPr>
              <p:nvPr/>
            </p:nvSpPr>
            <p:spPr bwMode="auto">
              <a:xfrm>
                <a:off x="8604540" y="3573015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 sz="2000">
                  <a:latin typeface="Calibri" pitchFamily="34" charset="0"/>
                </a:endParaRPr>
              </a:p>
            </p:txBody>
          </p:sp>
          <p:cxnSp>
            <p:nvCxnSpPr>
              <p:cNvPr id="361" name="AutoShape 264"/>
              <p:cNvCxnSpPr>
                <a:cxnSpLocks noChangeShapeType="1"/>
                <a:stCxn id="359" idx="3"/>
                <a:endCxn id="360" idx="1"/>
              </p:cNvCxnSpPr>
              <p:nvPr/>
            </p:nvCxnSpPr>
            <p:spPr bwMode="auto">
              <a:xfrm>
                <a:off x="8479235" y="3602698"/>
                <a:ext cx="125305" cy="165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3" name="Rectangle 104"/>
              <p:cNvSpPr>
                <a:spLocks noChangeArrowheads="1"/>
              </p:cNvSpPr>
              <p:nvPr/>
            </p:nvSpPr>
            <p:spPr bwMode="auto">
              <a:xfrm>
                <a:off x="8392793" y="3719067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sp>
            <p:nvSpPr>
              <p:cNvPr id="352" name="Rectangle 104"/>
              <p:cNvSpPr>
                <a:spLocks noChangeArrowheads="1"/>
              </p:cNvSpPr>
              <p:nvPr/>
            </p:nvSpPr>
            <p:spPr bwMode="auto">
              <a:xfrm>
                <a:off x="8610749" y="4210687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>
                  <a:latin typeface="Calibri" pitchFamily="34" charset="0"/>
                </a:endParaRPr>
              </a:p>
            </p:txBody>
          </p:sp>
          <p:sp>
            <p:nvSpPr>
              <p:cNvPr id="358" name="Rectangle 141"/>
              <p:cNvSpPr>
                <a:spLocks noChangeArrowheads="1"/>
              </p:cNvSpPr>
              <p:nvPr/>
            </p:nvSpPr>
            <p:spPr bwMode="auto">
              <a:xfrm>
                <a:off x="8590557" y="4303211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i="0" dirty="0" smtClean="0">
                    <a:solidFill>
                      <a:srgbClr val="000000"/>
                    </a:solidFill>
                    <a:latin typeface="Calibri" pitchFamily="34" charset="0"/>
                  </a:rPr>
                  <a:t>33</a:t>
                </a:r>
                <a:endParaRPr lang="es-ES" sz="1200" b="1" dirty="0">
                  <a:latin typeface="Calibri" pitchFamily="34" charset="0"/>
                </a:endParaRPr>
              </a:p>
            </p:txBody>
          </p:sp>
          <p:cxnSp>
            <p:nvCxnSpPr>
              <p:cNvPr id="362" name="AutoShape 264"/>
              <p:cNvCxnSpPr>
                <a:cxnSpLocks noChangeShapeType="1"/>
                <a:stCxn id="360" idx="2"/>
                <a:endCxn id="352" idx="0"/>
              </p:cNvCxnSpPr>
              <p:nvPr/>
            </p:nvCxnSpPr>
            <p:spPr bwMode="auto">
              <a:xfrm rot="16200000" flipH="1">
                <a:off x="8380175" y="3935007"/>
                <a:ext cx="545149" cy="62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85" name="Rectangle 457"/>
              <p:cNvSpPr>
                <a:spLocks noChangeArrowheads="1"/>
              </p:cNvSpPr>
              <p:nvPr/>
            </p:nvSpPr>
            <p:spPr bwMode="auto">
              <a:xfrm rot="19134642">
                <a:off x="8404339" y="5847376"/>
                <a:ext cx="75180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 dirty="0" smtClean="0">
                    <a:solidFill>
                      <a:srgbClr val="000000"/>
                    </a:solidFill>
                    <a:latin typeface="Calibri" pitchFamily="34" charset="0"/>
                  </a:rPr>
                  <a:t>May/Oct 2014</a:t>
                </a: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386" name="Line 423"/>
              <p:cNvSpPr>
                <a:spLocks noChangeShapeType="1"/>
              </p:cNvSpPr>
              <p:nvPr/>
            </p:nvSpPr>
            <p:spPr bwMode="auto">
              <a:xfrm flipV="1">
                <a:off x="9108504" y="5583267"/>
                <a:ext cx="1588" cy="381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8946286" y="4095615"/>
                <a:ext cx="90210" cy="925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_tradnl" sz="2000">
                  <a:latin typeface="Calibri" pitchFamily="34" charset="0"/>
                </a:endParaRPr>
              </a:p>
            </p:txBody>
          </p:sp>
          <p:cxnSp>
            <p:nvCxnSpPr>
              <p:cNvPr id="390" name="AutoShape 264"/>
              <p:cNvCxnSpPr>
                <a:cxnSpLocks noChangeShapeType="1"/>
              </p:cNvCxnSpPr>
              <p:nvPr/>
            </p:nvCxnSpPr>
            <p:spPr bwMode="auto">
              <a:xfrm flipH="1">
                <a:off x="8676456" y="4141877"/>
                <a:ext cx="269830" cy="11826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93" name="Rectangle 141"/>
              <p:cNvSpPr>
                <a:spLocks noChangeArrowheads="1"/>
              </p:cNvSpPr>
              <p:nvPr/>
            </p:nvSpPr>
            <p:spPr bwMode="auto">
              <a:xfrm>
                <a:off x="8915406" y="4183492"/>
                <a:ext cx="15709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 i="0" dirty="0" smtClean="0">
                    <a:solidFill>
                      <a:srgbClr val="000000"/>
                    </a:solidFill>
                    <a:latin typeface="Calibri" pitchFamily="34" charset="0"/>
                  </a:rPr>
                  <a:t>36</a:t>
                </a:r>
                <a:endParaRPr lang="es-ES" sz="1200" b="1" dirty="0">
                  <a:latin typeface="Calibri" pitchFamily="34" charset="0"/>
                </a:endParaRPr>
              </a:p>
            </p:txBody>
          </p:sp>
        </p:grpSp>
        <p:pic>
          <p:nvPicPr>
            <p:cNvPr id="238" name="Imagen 237"/>
            <p:cNvPicPr>
              <a:picLocks noChangeAspect="1"/>
            </p:cNvPicPr>
            <p:nvPr/>
          </p:nvPicPr>
          <p:blipFill rotWithShape="1">
            <a:blip r:embed="rId3" cstate="print"/>
            <a:srcRect l="-75924" t="-4737" r="1832" b="-1184"/>
            <a:stretch/>
          </p:blipFill>
          <p:spPr>
            <a:xfrm>
              <a:off x="6372201" y="2077005"/>
              <a:ext cx="3136732" cy="3085104"/>
            </a:xfrm>
            <a:prstGeom prst="rect">
              <a:avLst/>
            </a:prstGeom>
          </p:spPr>
        </p:pic>
      </p:grpSp>
      <p:sp>
        <p:nvSpPr>
          <p:cNvPr id="365" name="Rectangle 457"/>
          <p:cNvSpPr>
            <a:spLocks noChangeArrowheads="1"/>
          </p:cNvSpPr>
          <p:nvPr/>
        </p:nvSpPr>
        <p:spPr bwMode="auto">
          <a:xfrm rot="19134642">
            <a:off x="7340266" y="5848689"/>
            <a:ext cx="7357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Nov/</a:t>
            </a:r>
            <a:r>
              <a:rPr lang="en-US" sz="1000" i="0" dirty="0" err="1" smtClean="0">
                <a:solidFill>
                  <a:srgbClr val="000000"/>
                </a:solidFill>
                <a:latin typeface="Calibri" pitchFamily="34" charset="0"/>
              </a:rPr>
              <a:t>Abr</a:t>
            </a:r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 2015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66" name="Line 423"/>
          <p:cNvSpPr>
            <a:spLocks noChangeShapeType="1"/>
          </p:cNvSpPr>
          <p:nvPr/>
        </p:nvSpPr>
        <p:spPr bwMode="auto">
          <a:xfrm flipV="1">
            <a:off x="8339582" y="5583267"/>
            <a:ext cx="1588" cy="38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67" name="Rectangle 457"/>
          <p:cNvSpPr>
            <a:spLocks noChangeArrowheads="1"/>
          </p:cNvSpPr>
          <p:nvPr/>
        </p:nvSpPr>
        <p:spPr bwMode="auto">
          <a:xfrm rot="19134642">
            <a:off x="7629793" y="5847377"/>
            <a:ext cx="7518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May/Oct 2015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68" name="Rectangle 457"/>
          <p:cNvSpPr>
            <a:spLocks noChangeArrowheads="1"/>
          </p:cNvSpPr>
          <p:nvPr/>
        </p:nvSpPr>
        <p:spPr bwMode="auto">
          <a:xfrm rot="19134642">
            <a:off x="7909533" y="5847376"/>
            <a:ext cx="7357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Nov/</a:t>
            </a:r>
            <a:r>
              <a:rPr lang="en-US" sz="1000" i="0" dirty="0" err="1" smtClean="0">
                <a:solidFill>
                  <a:srgbClr val="000000"/>
                </a:solidFill>
                <a:latin typeface="Calibri" pitchFamily="34" charset="0"/>
              </a:rPr>
              <a:t>Abr</a:t>
            </a:r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 2016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69" name="Line 423"/>
          <p:cNvSpPr>
            <a:spLocks noChangeShapeType="1"/>
          </p:cNvSpPr>
          <p:nvPr/>
        </p:nvSpPr>
        <p:spPr bwMode="auto">
          <a:xfrm flipV="1">
            <a:off x="8627614" y="5583267"/>
            <a:ext cx="1588" cy="38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70" name="Rectangle 457"/>
          <p:cNvSpPr>
            <a:spLocks noChangeArrowheads="1"/>
          </p:cNvSpPr>
          <p:nvPr/>
        </p:nvSpPr>
        <p:spPr bwMode="auto">
          <a:xfrm rot="19134642">
            <a:off x="8170233" y="5847376"/>
            <a:ext cx="75180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May/Oct 2016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71" name="Line 423"/>
          <p:cNvSpPr>
            <a:spLocks noChangeShapeType="1"/>
          </p:cNvSpPr>
          <p:nvPr/>
        </p:nvSpPr>
        <p:spPr bwMode="auto">
          <a:xfrm flipV="1">
            <a:off x="8874398" y="5583267"/>
            <a:ext cx="1588" cy="38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82" name="Rectangle 457"/>
          <p:cNvSpPr>
            <a:spLocks noChangeArrowheads="1"/>
          </p:cNvSpPr>
          <p:nvPr/>
        </p:nvSpPr>
        <p:spPr bwMode="auto">
          <a:xfrm rot="19134642">
            <a:off x="8406730" y="5889354"/>
            <a:ext cx="7357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Nov</a:t>
            </a:r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i="0" dirty="0" err="1" smtClean="0">
                <a:solidFill>
                  <a:srgbClr val="000000"/>
                </a:solidFill>
                <a:latin typeface="Calibri" pitchFamily="34" charset="0"/>
              </a:rPr>
              <a:t>Abr</a:t>
            </a:r>
            <a:r>
              <a:rPr lang="en-US" sz="1000" i="0" dirty="0" smtClean="0">
                <a:solidFill>
                  <a:srgbClr val="000000"/>
                </a:solidFill>
                <a:latin typeface="Calibri" pitchFamily="34" charset="0"/>
              </a:rPr>
              <a:t> 2017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3" name="Line 115"/>
          <p:cNvSpPr>
            <a:spLocks noChangeShapeType="1"/>
          </p:cNvSpPr>
          <p:nvPr/>
        </p:nvSpPr>
        <p:spPr bwMode="auto">
          <a:xfrm flipH="1" flipV="1">
            <a:off x="8176291" y="4109128"/>
            <a:ext cx="106016" cy="568871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flatTx/>
          </a:bodyPr>
          <a:lstStyle/>
          <a:p>
            <a:pPr>
              <a:defRPr/>
            </a:pPr>
            <a:endParaRPr lang="es-ES_tradn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384" name="Rectángulo 232"/>
          <p:cNvSpPr/>
          <p:nvPr/>
        </p:nvSpPr>
        <p:spPr>
          <a:xfrm>
            <a:off x="7667946" y="4708394"/>
            <a:ext cx="1590201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400" b="1" dirty="0" smtClean="0">
                <a:latin typeface="Calibri" pitchFamily="34" charset="0"/>
                <a:ea typeface="ＭＳ Ｐゴシック" charset="-128"/>
              </a:rPr>
              <a:t>Elecciones 2015</a:t>
            </a:r>
          </a:p>
        </p:txBody>
      </p:sp>
      <p:sp>
        <p:nvSpPr>
          <p:cNvPr id="387" name="Text Box 116"/>
          <p:cNvSpPr txBox="1">
            <a:spLocks noChangeArrowheads="1"/>
          </p:cNvSpPr>
          <p:nvPr/>
        </p:nvSpPr>
        <p:spPr bwMode="auto">
          <a:xfrm>
            <a:off x="6241778" y="2312178"/>
            <a:ext cx="2172605" cy="5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400" b="1" i="0" dirty="0" smtClean="0">
                <a:latin typeface="Calibri" pitchFamily="34" charset="0"/>
                <a:ea typeface="ＭＳ Ｐゴシック" charset="-128"/>
              </a:rPr>
              <a:t>Crisis de la </a:t>
            </a:r>
          </a:p>
          <a:p>
            <a:pPr algn="ctr">
              <a:lnSpc>
                <a:spcPts val="1500"/>
              </a:lnSpc>
              <a:spcBef>
                <a:spcPts val="300"/>
              </a:spcBef>
              <a:defRPr/>
            </a:pPr>
            <a:r>
              <a:rPr lang="es-ES_tradnl" sz="1400" b="1" i="0" dirty="0" smtClean="0">
                <a:latin typeface="Calibri" pitchFamily="34" charset="0"/>
                <a:ea typeface="ＭＳ Ｐゴシック" charset="-128"/>
              </a:rPr>
              <a:t>deuda</a:t>
            </a:r>
            <a:endParaRPr lang="es-ES" sz="1400" b="1" i="0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88" name="Line 258"/>
          <p:cNvSpPr>
            <a:spLocks noChangeShapeType="1"/>
          </p:cNvSpPr>
          <p:nvPr/>
        </p:nvSpPr>
        <p:spPr bwMode="auto">
          <a:xfrm>
            <a:off x="7400076" y="2875079"/>
            <a:ext cx="18521" cy="532716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 type="oval" w="med" len="med"/>
          </a:ln>
          <a:effectLst/>
          <a:scene3d>
            <a:camera prst="legacyObliqueTopRight"/>
            <a:lightRig rig="legacyFlat2" dir="t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</a:endParaRPr>
          </a:p>
        </p:txBody>
      </p:sp>
      <p:sp>
        <p:nvSpPr>
          <p:cNvPr id="391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5" grpId="0"/>
      <p:bldP spid="366" grpId="0" animBg="1"/>
      <p:bldP spid="367" grpId="0"/>
      <p:bldP spid="368" grpId="0"/>
      <p:bldP spid="369" grpId="0" animBg="1"/>
      <p:bldP spid="370" grpId="0"/>
      <p:bldP spid="371" grpId="0" animBg="1"/>
      <p:bldP spid="382" grpId="0"/>
      <p:bldP spid="383" grpId="0" animBg="1"/>
      <p:bldP spid="384" grpId="0"/>
      <p:bldP spid="387" grpId="0"/>
      <p:bldP spid="388" grpId="0" animBg="1"/>
      <p:bldP spid="3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6856" y="583610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atenúa el desequilibrio entre precios y costos. 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89386"/>
            <a:ext cx="91440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2300"/>
              </a:lnSpc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Precios</a:t>
            </a:r>
          </a:p>
        </p:txBody>
      </p:sp>
      <p:sp>
        <p:nvSpPr>
          <p:cNvPr id="25" name="24 Rectángulo"/>
          <p:cNvSpPr/>
          <p:nvPr/>
        </p:nvSpPr>
        <p:spPr>
          <a:xfrm rot="10800000" flipV="1">
            <a:off x="-16" y="1274734"/>
            <a:ext cx="5448328" cy="69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fue el aumento de sus precios en comparación al aumento de su mano de obra en el último año?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7" name="26 Gráfico"/>
          <p:cNvGraphicFramePr/>
          <p:nvPr/>
        </p:nvGraphicFramePr>
        <p:xfrm>
          <a:off x="592083" y="2041506"/>
          <a:ext cx="7748630" cy="415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AutoShape 74"/>
          <p:cNvSpPr>
            <a:spLocks/>
          </p:cNvSpPr>
          <p:nvPr/>
        </p:nvSpPr>
        <p:spPr bwMode="auto">
          <a:xfrm rot="-5400000" flipH="1">
            <a:off x="6581134" y="1529405"/>
            <a:ext cx="283882" cy="2476500"/>
          </a:xfrm>
          <a:prstGeom prst="leftBrac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/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6456109" y="2297097"/>
            <a:ext cx="1611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  <a:latin typeface="Calibri" pitchFamily="34" charset="0"/>
              </a:rPr>
              <a:t>-37 (</a:t>
            </a:r>
            <a:r>
              <a:rPr lang="en-US" b="1" i="0" dirty="0" err="1" smtClean="0">
                <a:solidFill>
                  <a:srgbClr val="C00000"/>
                </a:solidFill>
                <a:latin typeface="Calibri" pitchFamily="34" charset="0"/>
              </a:rPr>
              <a:t>Junio</a:t>
            </a:r>
            <a:r>
              <a:rPr lang="en-US" b="1" i="0" dirty="0" smtClean="0">
                <a:solidFill>
                  <a:srgbClr val="C00000"/>
                </a:solidFill>
                <a:latin typeface="Calibri" pitchFamily="34" charset="0"/>
              </a:rPr>
              <a:t>: -40)</a:t>
            </a:r>
            <a:endParaRPr lang="en-US" b="1" i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AutoShape 74"/>
          <p:cNvSpPr>
            <a:spLocks/>
          </p:cNvSpPr>
          <p:nvPr/>
        </p:nvSpPr>
        <p:spPr bwMode="auto">
          <a:xfrm rot="-5400000" flipH="1">
            <a:off x="2163061" y="2300380"/>
            <a:ext cx="283882" cy="2476500"/>
          </a:xfrm>
          <a:prstGeom prst="leftBrace">
            <a:avLst/>
          </a:prstGeom>
          <a:ln>
            <a:solidFill>
              <a:srgbClr val="17694B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/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1176291" y="3063870"/>
            <a:ext cx="2366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 smtClean="0">
                <a:solidFill>
                  <a:srgbClr val="17694B"/>
                </a:solidFill>
                <a:latin typeface="Calibri" pitchFamily="34" charset="0"/>
              </a:rPr>
              <a:t>+</a:t>
            </a:r>
            <a:r>
              <a:rPr lang="en-US" b="1" dirty="0" smtClean="0">
                <a:solidFill>
                  <a:srgbClr val="17694B"/>
                </a:solidFill>
                <a:latin typeface="Calibri" pitchFamily="34" charset="0"/>
              </a:rPr>
              <a:t>26 (</a:t>
            </a:r>
            <a:r>
              <a:rPr lang="en-US" b="1" dirty="0" err="1" smtClean="0">
                <a:solidFill>
                  <a:srgbClr val="17694B"/>
                </a:solidFill>
                <a:latin typeface="Calibri" pitchFamily="34" charset="0"/>
              </a:rPr>
              <a:t>Junio</a:t>
            </a:r>
            <a:r>
              <a:rPr lang="en-US" b="1" dirty="0" smtClean="0">
                <a:solidFill>
                  <a:srgbClr val="17694B"/>
                </a:solidFill>
                <a:latin typeface="Calibri" pitchFamily="34" charset="0"/>
              </a:rPr>
              <a:t>: + 20)</a:t>
            </a:r>
            <a:r>
              <a:rPr lang="en-US" b="1" i="0" dirty="0" smtClean="0">
                <a:solidFill>
                  <a:srgbClr val="17694B"/>
                </a:solidFill>
                <a:latin typeface="Calibri" pitchFamily="34" charset="0"/>
              </a:rPr>
              <a:t> </a:t>
            </a:r>
            <a:endParaRPr lang="en-US" b="1" i="0" dirty="0">
              <a:solidFill>
                <a:srgbClr val="17694B"/>
              </a:solidFill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17</a:t>
            </a:fld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9" grpId="0" animBg="1"/>
      <p:bldGraphic spid="27" grpId="0">
        <p:bldSub>
          <a:bldChart bld="seriesEl"/>
        </p:bldSub>
      </p:bldGraphic>
      <p:bldP spid="31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906290"/>
              </p:ext>
            </p:extLst>
          </p:nvPr>
        </p:nvGraphicFramePr>
        <p:xfrm>
          <a:off x="373007" y="1643311"/>
          <a:ext cx="1606571" cy="4004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1606571"/>
              </a:tblGrid>
              <a:tr h="926435">
                <a:tc>
                  <a:txBody>
                    <a:bodyPr/>
                    <a:lstStyle/>
                    <a:p>
                      <a:pPr algn="l" fontAlgn="b"/>
                      <a:endParaRPr lang="es-AR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Aumentará significativamente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Aumentará moderadamente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No se modificará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Disminuirá levemente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Disminuirá significativamente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7101807"/>
              </p:ext>
            </p:extLst>
          </p:nvPr>
        </p:nvGraphicFramePr>
        <p:xfrm>
          <a:off x="2070861" y="1643311"/>
          <a:ext cx="1643084" cy="4004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96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Exportaciones</a:t>
                      </a:r>
                      <a:endParaRPr lang="es-ES" sz="18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58674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Jun-15</a:t>
                      </a:r>
                      <a:endParaRPr lang="es-ES" sz="1400" b="1" dirty="0"/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Jun-16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Oct-16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2619113"/>
              </p:ext>
            </p:extLst>
          </p:nvPr>
        </p:nvGraphicFramePr>
        <p:xfrm>
          <a:off x="3805228" y="1643311"/>
          <a:ext cx="1643084" cy="4004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96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Inversión</a:t>
                      </a:r>
                      <a:endParaRPr lang="es-ES" sz="18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586742"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Jun-15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Jun-16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14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51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44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24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6125719"/>
              </p:ext>
            </p:extLst>
          </p:nvPr>
        </p:nvGraphicFramePr>
        <p:xfrm>
          <a:off x="5539595" y="1628800"/>
          <a:ext cx="1643084" cy="40187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969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Ventas</a:t>
                      </a:r>
                    </a:p>
                  </a:txBody>
                  <a:tcPr marL="72000" marR="72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72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586742"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Jun-15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Jun-16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15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54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6057278"/>
              </p:ext>
            </p:extLst>
          </p:nvPr>
        </p:nvGraphicFramePr>
        <p:xfrm>
          <a:off x="7273963" y="1628800"/>
          <a:ext cx="1643084" cy="40187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969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Empleo </a:t>
                      </a:r>
                    </a:p>
                  </a:txBody>
                  <a:tcPr marL="72000" marR="72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72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5867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Jun-15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Jun-16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Oct-16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39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35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46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6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55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7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3</a:t>
                      </a:r>
                      <a:endParaRPr kumimoji="0" lang="es-E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 rot="10800000" flipV="1">
            <a:off x="-18" y="1008420"/>
            <a:ext cx="5616133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0" name="19 Elipse"/>
          <p:cNvSpPr>
            <a:spLocks noChangeArrowheads="1"/>
          </p:cNvSpPr>
          <p:nvPr/>
        </p:nvSpPr>
        <p:spPr bwMode="auto">
          <a:xfrm>
            <a:off x="3294045" y="2651164"/>
            <a:ext cx="396873" cy="1095390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20 Elipse"/>
          <p:cNvSpPr>
            <a:spLocks noChangeArrowheads="1"/>
          </p:cNvSpPr>
          <p:nvPr/>
        </p:nvSpPr>
        <p:spPr bwMode="auto">
          <a:xfrm>
            <a:off x="5051439" y="2651164"/>
            <a:ext cx="396873" cy="1095390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" name="21 Elipse"/>
          <p:cNvSpPr>
            <a:spLocks noChangeArrowheads="1"/>
          </p:cNvSpPr>
          <p:nvPr/>
        </p:nvSpPr>
        <p:spPr bwMode="auto">
          <a:xfrm>
            <a:off x="6762780" y="2651164"/>
            <a:ext cx="396873" cy="1095390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" name="22 Elipse"/>
          <p:cNvSpPr>
            <a:spLocks noChangeArrowheads="1"/>
          </p:cNvSpPr>
          <p:nvPr/>
        </p:nvSpPr>
        <p:spPr bwMode="auto">
          <a:xfrm>
            <a:off x="8515404" y="2651164"/>
            <a:ext cx="396873" cy="1095390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Elipse"/>
          <p:cNvSpPr>
            <a:spLocks noChangeArrowheads="1"/>
          </p:cNvSpPr>
          <p:nvPr/>
        </p:nvSpPr>
        <p:spPr bwMode="auto">
          <a:xfrm>
            <a:off x="8515404" y="4476814"/>
            <a:ext cx="396873" cy="109539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Elipse"/>
          <p:cNvSpPr>
            <a:spLocks noChangeArrowheads="1"/>
          </p:cNvSpPr>
          <p:nvPr/>
        </p:nvSpPr>
        <p:spPr bwMode="auto">
          <a:xfrm>
            <a:off x="6762780" y="4476814"/>
            <a:ext cx="396873" cy="109539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25 Elipse"/>
          <p:cNvSpPr>
            <a:spLocks noChangeArrowheads="1"/>
          </p:cNvSpPr>
          <p:nvPr/>
        </p:nvSpPr>
        <p:spPr bwMode="auto">
          <a:xfrm>
            <a:off x="5046669" y="4476814"/>
            <a:ext cx="396873" cy="109539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" name="26 Elipse"/>
          <p:cNvSpPr>
            <a:spLocks noChangeArrowheads="1"/>
          </p:cNvSpPr>
          <p:nvPr/>
        </p:nvSpPr>
        <p:spPr bwMode="auto">
          <a:xfrm>
            <a:off x="3335328" y="4476814"/>
            <a:ext cx="396873" cy="109539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0" y="544473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positivo de ventas, inversión, exportaciones  y empleo.</a:t>
            </a:r>
          </a:p>
        </p:txBody>
      </p:sp>
      <p:graphicFrame>
        <p:nvGraphicFramePr>
          <p:cNvPr id="29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4180280"/>
              </p:ext>
            </p:extLst>
          </p:nvPr>
        </p:nvGraphicFramePr>
        <p:xfrm>
          <a:off x="7285398" y="5763007"/>
          <a:ext cx="1631648" cy="32861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07912"/>
                <a:gridCol w="407912"/>
                <a:gridCol w="407912"/>
                <a:gridCol w="407912"/>
              </a:tblGrid>
              <a:tr h="3286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146610"/>
              </p:ext>
            </p:extLst>
          </p:nvPr>
        </p:nvGraphicFramePr>
        <p:xfrm>
          <a:off x="378291" y="5751898"/>
          <a:ext cx="1606571" cy="30778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1606571"/>
              </a:tblGrid>
              <a:tr h="3077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Balance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3019354"/>
              </p:ext>
            </p:extLst>
          </p:nvPr>
        </p:nvGraphicFramePr>
        <p:xfrm>
          <a:off x="2057889" y="5745584"/>
          <a:ext cx="1643084" cy="3349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49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785458"/>
              </p:ext>
            </p:extLst>
          </p:nvPr>
        </p:nvGraphicFramePr>
        <p:xfrm>
          <a:off x="3883539" y="5751898"/>
          <a:ext cx="1643084" cy="3349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349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164613"/>
              </p:ext>
            </p:extLst>
          </p:nvPr>
        </p:nvGraphicFramePr>
        <p:xfrm>
          <a:off x="5617907" y="5733256"/>
          <a:ext cx="1643084" cy="35357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410771"/>
                <a:gridCol w="410771"/>
                <a:gridCol w="410771"/>
                <a:gridCol w="410771"/>
              </a:tblGrid>
              <a:tr h="3535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21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19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607162099"/>
              </p:ext>
            </p:extLst>
          </p:nvPr>
        </p:nvGraphicFramePr>
        <p:xfrm>
          <a:off x="125794" y="1771289"/>
          <a:ext cx="8953560" cy="425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Exportaciones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1332" y="6104329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Dato oct 06: estimado</a:t>
            </a:r>
            <a:endParaRPr lang="es-AR" sz="1200" dirty="0"/>
          </a:p>
        </p:txBody>
      </p:sp>
      <p:sp>
        <p:nvSpPr>
          <p:cNvPr id="6" name="15 Rectángulo"/>
          <p:cNvSpPr/>
          <p:nvPr/>
        </p:nvSpPr>
        <p:spPr>
          <a:xfrm rot="10800000" flipV="1">
            <a:off x="-1" y="908720"/>
            <a:ext cx="5904165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 Serie histórica</a:t>
            </a:r>
          </a:p>
        </p:txBody>
      </p:sp>
      <p:sp>
        <p:nvSpPr>
          <p:cNvPr id="8" name="28 Elipse"/>
          <p:cNvSpPr/>
          <p:nvPr/>
        </p:nvSpPr>
        <p:spPr>
          <a:xfrm>
            <a:off x="9015869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97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  <p:bldGraphic spid="3" grpId="1" uiExpand="1">
        <p:bldSub>
          <a:bldChart bld="series"/>
        </p:bldSub>
      </p:bldGraphic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075382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17694B"/>
                </a:solidFill>
              </a:rPr>
              <a:t>[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9768" y="1367066"/>
            <a:ext cx="14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233877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2483765" y="1428621"/>
            <a:ext cx="46806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Times New Roman" pitchFamily="18" charset="0"/>
              </a:rPr>
              <a:t>193 ejecutivos socios de IDEA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483766" y="2400333"/>
            <a:ext cx="25994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A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Times New Roman" pitchFamily="18" charset="0"/>
              </a:rPr>
              <a:t>Encuesta online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483766" y="3320994"/>
            <a:ext cx="47171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Times New Roman" pitchFamily="18" charset="0"/>
              </a:rPr>
              <a:t>Septiembre/Octubre 2016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Ficha Técnica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2928915" y="5254650"/>
            <a:ext cx="3422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Certificación IRAM-ISO 9001:2008</a:t>
            </a:r>
          </a:p>
        </p:txBody>
      </p:sp>
      <p:pic>
        <p:nvPicPr>
          <p:cNvPr id="30" name="Picture 29" descr="IRAM IQNet"/>
          <p:cNvPicPr>
            <a:picLocks noChangeAspect="1" noChangeArrowheads="1"/>
          </p:cNvPicPr>
          <p:nvPr/>
        </p:nvPicPr>
        <p:blipFill>
          <a:blip r:embed="rId3" cstate="print"/>
          <a:srcRect b="43774"/>
          <a:stretch>
            <a:fillRect/>
          </a:stretch>
        </p:blipFill>
        <p:spPr bwMode="auto">
          <a:xfrm>
            <a:off x="6580215" y="4779981"/>
            <a:ext cx="857675" cy="115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IRAM IQN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9740"/>
          <a:stretch>
            <a:fillRect/>
          </a:stretch>
        </p:blipFill>
        <p:spPr bwMode="auto">
          <a:xfrm>
            <a:off x="7639092" y="4779981"/>
            <a:ext cx="1212429" cy="116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32 CuadroTexto"/>
          <p:cNvSpPr txBox="1"/>
          <p:nvPr/>
        </p:nvSpPr>
        <p:spPr>
          <a:xfrm>
            <a:off x="2051720" y="1075382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17694B"/>
                </a:solidFill>
              </a:rPr>
              <a:t>]</a:t>
            </a:r>
            <a:endParaRPr lang="es-ES" sz="6000" dirty="0">
              <a:solidFill>
                <a:srgbClr val="17694B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67544" y="2053297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17694B"/>
                </a:solidFill>
              </a:rPr>
              <a:t>[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051720" y="2053297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17694B"/>
                </a:solidFill>
              </a:rPr>
              <a:t>]</a:t>
            </a:r>
            <a:endParaRPr lang="es-ES" sz="6000" dirty="0">
              <a:solidFill>
                <a:srgbClr val="17694B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83568" y="32881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Fecha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467544" y="2996952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17694B"/>
                </a:solidFill>
              </a:rPr>
              <a:t>[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2051720" y="2996952"/>
            <a:ext cx="504056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17694B"/>
                </a:solidFill>
              </a:rPr>
              <a:t>]</a:t>
            </a:r>
            <a:endParaRPr lang="es-ES" sz="6000" dirty="0">
              <a:solidFill>
                <a:srgbClr val="17694B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8944354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56528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7" grpId="0"/>
      <p:bldP spid="18" grpId="0"/>
      <p:bldP spid="19" grpId="0"/>
      <p:bldP spid="29" grpId="0"/>
      <p:bldP spid="33" grpId="0"/>
      <p:bldP spid="36" grpId="0"/>
      <p:bldP spid="37" grpId="0"/>
      <p:bldP spid="43" grpId="0"/>
      <p:bldP spid="44" grpId="0"/>
      <p:bldP spid="45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20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71170370"/>
              </p:ext>
            </p:extLst>
          </p:nvPr>
        </p:nvGraphicFramePr>
        <p:xfrm>
          <a:off x="121332" y="1888148"/>
          <a:ext cx="8953560" cy="425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</a:p>
        </p:txBody>
      </p:sp>
      <p:sp>
        <p:nvSpPr>
          <p:cNvPr id="7" name="15 Rectángulo"/>
          <p:cNvSpPr/>
          <p:nvPr/>
        </p:nvSpPr>
        <p:spPr>
          <a:xfrm rot="10800000" flipV="1">
            <a:off x="-1" y="908720"/>
            <a:ext cx="5904165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 Serie histórica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1332" y="6104329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Dato oct 06: estimado</a:t>
            </a:r>
            <a:endParaRPr lang="es-AR" sz="1200" dirty="0"/>
          </a:p>
        </p:txBody>
      </p:sp>
      <p:sp>
        <p:nvSpPr>
          <p:cNvPr id="10" name="28 Elipse"/>
          <p:cNvSpPr/>
          <p:nvPr/>
        </p:nvSpPr>
        <p:spPr>
          <a:xfrm>
            <a:off x="8846761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55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Graphic spid="3" grpId="1" uiExpand="1">
        <p:bldSub>
          <a:bldChart bld="series" animBg="0"/>
        </p:bldSub>
      </p:bldGraphic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21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637110168"/>
              </p:ext>
            </p:extLst>
          </p:nvPr>
        </p:nvGraphicFramePr>
        <p:xfrm>
          <a:off x="109048" y="1845036"/>
          <a:ext cx="8953560" cy="425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Ventas</a:t>
            </a:r>
          </a:p>
        </p:txBody>
      </p:sp>
      <p:sp>
        <p:nvSpPr>
          <p:cNvPr id="6" name="15 Rectángulo"/>
          <p:cNvSpPr/>
          <p:nvPr/>
        </p:nvSpPr>
        <p:spPr>
          <a:xfrm rot="10800000" flipV="1">
            <a:off x="-1" y="908720"/>
            <a:ext cx="5904165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 Serie histórica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332" y="6104329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Dato oct 06: estimado</a:t>
            </a:r>
            <a:endParaRPr lang="es-AR" sz="1200" dirty="0"/>
          </a:p>
        </p:txBody>
      </p:sp>
      <p:sp>
        <p:nvSpPr>
          <p:cNvPr id="9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12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3" grpId="1" uiExpand="1">
        <p:bldSub>
          <a:bldChart bld="series" animBg="0"/>
        </p:bldSub>
      </p:bldGraphic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22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2655470518"/>
              </p:ext>
            </p:extLst>
          </p:nvPr>
        </p:nvGraphicFramePr>
        <p:xfrm>
          <a:off x="139181" y="1736812"/>
          <a:ext cx="8953560" cy="425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Empleo</a:t>
            </a:r>
          </a:p>
        </p:txBody>
      </p:sp>
      <p:sp>
        <p:nvSpPr>
          <p:cNvPr id="6" name="15 Rectángulo"/>
          <p:cNvSpPr/>
          <p:nvPr/>
        </p:nvSpPr>
        <p:spPr>
          <a:xfrm rot="10800000" flipV="1">
            <a:off x="-1" y="908720"/>
            <a:ext cx="5904165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 Serie histórica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332" y="6104329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Dato oct 06: estimado</a:t>
            </a:r>
            <a:endParaRPr lang="es-AR" sz="1200" dirty="0"/>
          </a:p>
        </p:txBody>
      </p:sp>
      <p:sp>
        <p:nvSpPr>
          <p:cNvPr id="9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0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3" grpId="1" uiExpand="1">
        <p:bldSub>
          <a:bldChart bld="series" animBg="0"/>
        </p:bldSub>
      </p:bldGraphic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23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3075190848"/>
              </p:ext>
            </p:extLst>
          </p:nvPr>
        </p:nvGraphicFramePr>
        <p:xfrm>
          <a:off x="133807" y="1763635"/>
          <a:ext cx="8953560" cy="425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Rentabilidad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1332" y="606832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 Sin datos períodos oct 99 y junio 08/ junio 11</a:t>
            </a:r>
            <a:endParaRPr lang="es-AR" sz="1200" dirty="0"/>
          </a:p>
        </p:txBody>
      </p:sp>
      <p:sp>
        <p:nvSpPr>
          <p:cNvPr id="6" name="15 Rectángulo"/>
          <p:cNvSpPr/>
          <p:nvPr/>
        </p:nvSpPr>
        <p:spPr>
          <a:xfrm rot="10800000" flipV="1">
            <a:off x="-1" y="908720"/>
            <a:ext cx="5904165" cy="584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los siguientes aspectos en su empresa dentro de doce meses? -%- Serie histórica</a:t>
            </a:r>
          </a:p>
        </p:txBody>
      </p:sp>
      <p:sp>
        <p:nvSpPr>
          <p:cNvPr id="8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946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3" grpId="1" uiExpand="1">
        <p:bldSub>
          <a:bldChart bld="series" animBg="0"/>
        </p:bldSub>
      </p:bldGraphic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0" y="654012"/>
            <a:ext cx="914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ha ampliado la brecha de la capacidad disponible como consecuencia de la retracción anterior de las ventas, principalmente en la industria. Aún así el 56% tiene más del 70% de capacidad empleada.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operación</a:t>
            </a:r>
          </a:p>
        </p:txBody>
      </p:sp>
      <p:sp>
        <p:nvSpPr>
          <p:cNvPr id="25" name="24 Rectángulo"/>
          <p:cNvSpPr/>
          <p:nvPr/>
        </p:nvSpPr>
        <p:spPr>
          <a:xfrm rot="10800000" flipV="1">
            <a:off x="-14" y="1767725"/>
            <a:ext cx="4900631" cy="365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¿A qué tasa de su capacidad está operando?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%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</p:txBody>
      </p:sp>
      <p:sp>
        <p:nvSpPr>
          <p:cNvPr id="29" name="28 Elipse"/>
          <p:cNvSpPr/>
          <p:nvPr/>
        </p:nvSpPr>
        <p:spPr>
          <a:xfrm>
            <a:off x="8892480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6" name="25 Gráfico"/>
          <p:cNvGraphicFramePr/>
          <p:nvPr/>
        </p:nvGraphicFramePr>
        <p:xfrm>
          <a:off x="263466" y="2297097"/>
          <a:ext cx="6900958" cy="40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6908832" y="4088878"/>
            <a:ext cx="1736726" cy="276226"/>
            <a:chOff x="4152" y="1571"/>
            <a:chExt cx="1094" cy="174"/>
          </a:xfrm>
        </p:grpSpPr>
        <p:sp>
          <p:nvSpPr>
            <p:cNvPr id="31" name="Rectangle 117"/>
            <p:cNvSpPr>
              <a:spLocks noChangeArrowheads="1"/>
            </p:cNvSpPr>
            <p:nvPr/>
          </p:nvSpPr>
          <p:spPr bwMode="auto">
            <a:xfrm>
              <a:off x="4152" y="1610"/>
              <a:ext cx="76" cy="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32" name="Rectangle 118"/>
            <p:cNvSpPr>
              <a:spLocks noChangeArrowheads="1"/>
            </p:cNvSpPr>
            <p:nvPr/>
          </p:nvSpPr>
          <p:spPr bwMode="auto">
            <a:xfrm>
              <a:off x="4271" y="1571"/>
              <a:ext cx="9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i="0" dirty="0">
                  <a:solidFill>
                    <a:srgbClr val="000000"/>
                  </a:solidFill>
                  <a:latin typeface="Calibri" pitchFamily="34" charset="0"/>
                </a:rPr>
                <a:t>Del 85% al 100%</a:t>
              </a:r>
              <a:endParaRPr lang="es-ES" dirty="0">
                <a:latin typeface="Calibri" pitchFamily="34" charset="0"/>
              </a:endParaRPr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6908832" y="4484922"/>
            <a:ext cx="1620839" cy="276226"/>
            <a:chOff x="4152" y="1967"/>
            <a:chExt cx="1021" cy="174"/>
          </a:xfrm>
        </p:grpSpPr>
        <p:sp>
          <p:nvSpPr>
            <p:cNvPr id="34" name="Rectangle 119"/>
            <p:cNvSpPr>
              <a:spLocks noChangeArrowheads="1"/>
            </p:cNvSpPr>
            <p:nvPr/>
          </p:nvSpPr>
          <p:spPr bwMode="auto">
            <a:xfrm>
              <a:off x="4152" y="2019"/>
              <a:ext cx="76" cy="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38" name="Rectangle 120"/>
            <p:cNvSpPr>
              <a:spLocks noChangeArrowheads="1"/>
            </p:cNvSpPr>
            <p:nvPr/>
          </p:nvSpPr>
          <p:spPr bwMode="auto">
            <a:xfrm>
              <a:off x="4271" y="1967"/>
              <a:ext cx="9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i="0" dirty="0">
                  <a:solidFill>
                    <a:srgbClr val="000000"/>
                  </a:solidFill>
                  <a:latin typeface="Calibri" pitchFamily="34" charset="0"/>
                </a:rPr>
                <a:t>Del 71% al 85%</a:t>
              </a:r>
              <a:endParaRPr lang="es-ES" dirty="0">
                <a:latin typeface="Calibri" pitchFamily="34" charset="0"/>
              </a:endParaRPr>
            </a:p>
          </p:txBody>
        </p:sp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6908832" y="4926033"/>
            <a:ext cx="1620839" cy="276226"/>
            <a:chOff x="4152" y="1939"/>
            <a:chExt cx="1021" cy="174"/>
          </a:xfrm>
        </p:grpSpPr>
        <p:sp>
          <p:nvSpPr>
            <p:cNvPr id="40" name="Rectangle 121"/>
            <p:cNvSpPr>
              <a:spLocks noChangeArrowheads="1"/>
            </p:cNvSpPr>
            <p:nvPr/>
          </p:nvSpPr>
          <p:spPr bwMode="auto">
            <a:xfrm>
              <a:off x="4152" y="1977"/>
              <a:ext cx="76" cy="77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271" y="1939"/>
              <a:ext cx="9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i="0" dirty="0">
                  <a:solidFill>
                    <a:srgbClr val="000000"/>
                  </a:solidFill>
                  <a:latin typeface="Calibri" pitchFamily="34" charset="0"/>
                </a:rPr>
                <a:t>Del 50% al 70%</a:t>
              </a:r>
              <a:endParaRPr lang="es-ES" dirty="0">
                <a:latin typeface="Calibri" pitchFamily="34" charset="0"/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755576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2011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763688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735796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2013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3707904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2014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716016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2015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5724128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2016</a:t>
            </a:r>
            <a:endParaRPr lang="es-ES" dirty="0"/>
          </a:p>
        </p:txBody>
      </p: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24</a:t>
            </a:fld>
            <a:endParaRPr lang="es-AR" dirty="0"/>
          </a:p>
        </p:txBody>
      </p:sp>
      <p:grpSp>
        <p:nvGrpSpPr>
          <p:cNvPr id="30" name="29 Grupo"/>
          <p:cNvGrpSpPr/>
          <p:nvPr/>
        </p:nvGrpSpPr>
        <p:grpSpPr>
          <a:xfrm>
            <a:off x="6446381" y="5294086"/>
            <a:ext cx="1870035" cy="584775"/>
            <a:chOff x="6142062" y="5294086"/>
            <a:chExt cx="1870035" cy="584775"/>
          </a:xfrm>
        </p:grpSpPr>
        <p:sp>
          <p:nvSpPr>
            <p:cNvPr id="27" name="26 CuadroTexto"/>
            <p:cNvSpPr txBox="1"/>
            <p:nvPr/>
          </p:nvSpPr>
          <p:spPr>
            <a:xfrm>
              <a:off x="6689754" y="5294086"/>
              <a:ext cx="1322343" cy="584775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Servicios 39%</a:t>
              </a:r>
            </a:p>
            <a:p>
              <a:r>
                <a:rPr lang="es-ES" sz="1600" dirty="0" smtClean="0"/>
                <a:t>Industria 57%</a:t>
              </a:r>
              <a:endParaRPr lang="es-ES" sz="1600" dirty="0"/>
            </a:p>
          </p:txBody>
        </p:sp>
        <p:cxnSp>
          <p:nvCxnSpPr>
            <p:cNvPr id="28" name="27 Conector recto"/>
            <p:cNvCxnSpPr/>
            <p:nvPr/>
          </p:nvCxnSpPr>
          <p:spPr>
            <a:xfrm rot="10800000">
              <a:off x="6142062" y="5294089"/>
              <a:ext cx="547693" cy="25400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4 CuadroTexto"/>
          <p:cNvSpPr txBox="1"/>
          <p:nvPr/>
        </p:nvSpPr>
        <p:spPr>
          <a:xfrm>
            <a:off x="6689755" y="3176972"/>
            <a:ext cx="1322343" cy="5847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Servicios 46%</a:t>
            </a:r>
          </a:p>
          <a:p>
            <a:r>
              <a:rPr lang="es-ES" sz="1600" dirty="0" smtClean="0"/>
              <a:t>Industria 26%</a:t>
            </a:r>
            <a:endParaRPr lang="es-ES" sz="1600" dirty="0"/>
          </a:p>
        </p:txBody>
      </p:sp>
      <p:cxnSp>
        <p:nvCxnSpPr>
          <p:cNvPr id="37" name="36 Conector recto"/>
          <p:cNvCxnSpPr/>
          <p:nvPr/>
        </p:nvCxnSpPr>
        <p:spPr>
          <a:xfrm rot="10800000">
            <a:off x="6142063" y="3429000"/>
            <a:ext cx="547694" cy="1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7089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Graphic spid="26" grpId="0" uiExpand="1">
        <p:bldSub>
          <a:bldChart bld="categoryEl"/>
        </p:bldSub>
      </p:bldGraphic>
      <p:bldP spid="18" grpId="0"/>
      <p:bldP spid="19" grpId="0"/>
      <p:bldP spid="20" grpId="0"/>
      <p:bldP spid="21" grpId="0"/>
      <p:bldP spid="22" grpId="0"/>
      <p:bldP spid="23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Gráfico"/>
          <p:cNvGraphicFramePr/>
          <p:nvPr/>
        </p:nvGraphicFramePr>
        <p:xfrm>
          <a:off x="0" y="2676988"/>
          <a:ext cx="9144000" cy="396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57135" y="544473"/>
            <a:ext cx="88440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Continúa el cambio de tendencia.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Aumenta la proporción de quienes pueden recuperar el terreno perdido.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Rentabilidad</a:t>
            </a:r>
          </a:p>
        </p:txBody>
      </p:sp>
      <p:sp>
        <p:nvSpPr>
          <p:cNvPr id="25" name="24 Rectángulo"/>
          <p:cNvSpPr/>
          <p:nvPr/>
        </p:nvSpPr>
        <p:spPr>
          <a:xfrm rot="10800000" flipV="1">
            <a:off x="511182" y="1609633"/>
            <a:ext cx="5192740" cy="620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¿Qué cree que sucederá con su empresa en los próximos 12 meses en términos de rentabilidad? -%-</a:t>
            </a:r>
          </a:p>
        </p:txBody>
      </p:sp>
      <p:sp>
        <p:nvSpPr>
          <p:cNvPr id="29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AutoShape 74"/>
          <p:cNvSpPr>
            <a:spLocks/>
          </p:cNvSpPr>
          <p:nvPr/>
        </p:nvSpPr>
        <p:spPr bwMode="auto">
          <a:xfrm rot="-5400000" flipH="1">
            <a:off x="7025674" y="2330830"/>
            <a:ext cx="283882" cy="2476500"/>
          </a:xfrm>
          <a:prstGeom prst="leftBrac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 dirty="0"/>
          </a:p>
        </p:txBody>
      </p:sp>
      <p:sp>
        <p:nvSpPr>
          <p:cNvPr id="32" name="Text Box 76"/>
          <p:cNvSpPr txBox="1">
            <a:spLocks noChangeArrowheads="1"/>
          </p:cNvSpPr>
          <p:nvPr/>
        </p:nvSpPr>
        <p:spPr bwMode="auto">
          <a:xfrm>
            <a:off x="5983212" y="3031095"/>
            <a:ext cx="1991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23 (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Junio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2016: 21)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AutoShape 74"/>
          <p:cNvSpPr>
            <a:spLocks/>
          </p:cNvSpPr>
          <p:nvPr/>
        </p:nvSpPr>
        <p:spPr bwMode="auto">
          <a:xfrm rot="-5400000" flipH="1">
            <a:off x="1907470" y="1482810"/>
            <a:ext cx="283882" cy="2476500"/>
          </a:xfrm>
          <a:prstGeom prst="leftBrace">
            <a:avLst/>
          </a:prstGeom>
          <a:ln>
            <a:solidFill>
              <a:srgbClr val="2D875A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AR" dirty="0">
              <a:solidFill>
                <a:srgbClr val="2D875A"/>
              </a:solidFill>
            </a:endParaRPr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747297" y="2230354"/>
            <a:ext cx="3176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D875A"/>
                </a:solidFill>
                <a:latin typeface="Calibri" pitchFamily="34" charset="0"/>
              </a:rPr>
              <a:t>52 (</a:t>
            </a:r>
            <a:r>
              <a:rPr lang="en-US" b="1" dirty="0" err="1" smtClean="0">
                <a:solidFill>
                  <a:srgbClr val="2D875A"/>
                </a:solidFill>
                <a:latin typeface="Calibri" pitchFamily="34" charset="0"/>
              </a:rPr>
              <a:t>Junio</a:t>
            </a:r>
            <a:r>
              <a:rPr lang="en-US" b="1" dirty="0" smtClean="0">
                <a:solidFill>
                  <a:srgbClr val="2D875A"/>
                </a:solidFill>
                <a:latin typeface="Calibri" pitchFamily="34" charset="0"/>
              </a:rPr>
              <a:t> 2016: 44)</a:t>
            </a:r>
            <a:endParaRPr lang="en-US" b="1" dirty="0">
              <a:solidFill>
                <a:srgbClr val="2D875A"/>
              </a:solidFill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25</a:t>
            </a:fld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seriesEl"/>
        </p:bldSub>
      </p:bldGraphic>
      <p:bldP spid="8" grpId="0"/>
      <p:bldP spid="25" grpId="0" animBg="1"/>
      <p:bldP spid="29" grpId="0" animBg="1"/>
      <p:bldP spid="31" grpId="0" animBg="1"/>
      <p:bldP spid="40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-23" y="398421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 mayor proporción de empresas dispuestas a invertir, se suma el valor por unidad productiva máxima del período analizado.</a:t>
            </a: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-26" y="1052737"/>
            <a:ext cx="8990098" cy="35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¿Cuál estima que será su inversión para 2017(como porcentaje de la facturación anual)?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-%-</a:t>
            </a: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</a:p>
        </p:txBody>
      </p:sp>
      <p:sp>
        <p:nvSpPr>
          <p:cNvPr id="51" name="50 Rectángulo"/>
          <p:cNvSpPr/>
          <p:nvPr/>
        </p:nvSpPr>
        <p:spPr>
          <a:xfrm rot="10800000" flipV="1">
            <a:off x="-4" y="3789040"/>
            <a:ext cx="6616732" cy="359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va a destinar esa inversión?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Respuestas múltiples -%-</a:t>
            </a:r>
          </a:p>
        </p:txBody>
      </p:sp>
      <p:graphicFrame>
        <p:nvGraphicFramePr>
          <p:cNvPr id="53" name="5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810257"/>
              </p:ext>
            </p:extLst>
          </p:nvPr>
        </p:nvGraphicFramePr>
        <p:xfrm>
          <a:off x="4791078" y="4185084"/>
          <a:ext cx="4243360" cy="19773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592423"/>
                <a:gridCol w="839799"/>
                <a:gridCol w="811138"/>
              </a:tblGrid>
              <a:tr h="329566">
                <a:tc>
                  <a:txBody>
                    <a:bodyPr/>
                    <a:lstStyle/>
                    <a:p>
                      <a:pPr marL="108000" algn="l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Hard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3295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Incorporación de maquinaria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58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13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5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Obras civiles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27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13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5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Equipamiento informático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5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Adquisición de vehículos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5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Otras respuestas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54 Elipse"/>
          <p:cNvSpPr/>
          <p:nvPr/>
        </p:nvSpPr>
        <p:spPr>
          <a:xfrm>
            <a:off x="8882765" y="6298290"/>
            <a:ext cx="45719" cy="830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8" name="5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093166"/>
              </p:ext>
            </p:extLst>
          </p:nvPr>
        </p:nvGraphicFramePr>
        <p:xfrm>
          <a:off x="80900" y="4190778"/>
          <a:ext cx="4357733" cy="19717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738476"/>
                <a:gridCol w="839799"/>
                <a:gridCol w="779458"/>
              </a:tblGrid>
              <a:tr h="311872">
                <a:tc>
                  <a:txBody>
                    <a:bodyPr/>
                    <a:lstStyle/>
                    <a:p>
                      <a:pPr marL="108000" algn="l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Soft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27838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Desarrollo de nuevos productos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49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42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8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Búsqueda de nuevos mercados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32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44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8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Capacitación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37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38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3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Desarrollo de tecnología, software y sistemas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47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8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Marketing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24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/>
                        </a:rPr>
                        <a:t>31</a:t>
                      </a:r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3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26</a:t>
            </a:fld>
            <a:endParaRPr lang="es-AR" dirty="0"/>
          </a:p>
        </p:txBody>
      </p:sp>
      <p:graphicFrame>
        <p:nvGraphicFramePr>
          <p:cNvPr id="59" name="58 Gráfico"/>
          <p:cNvGraphicFramePr/>
          <p:nvPr>
            <p:extLst>
              <p:ext uri="{D42A27DB-BD31-4B8C-83A1-F6EECF244321}">
                <p14:modId xmlns:p14="http://schemas.microsoft.com/office/powerpoint/2010/main" xmlns="" val="2705740306"/>
              </p:ext>
            </p:extLst>
          </p:nvPr>
        </p:nvGraphicFramePr>
        <p:xfrm>
          <a:off x="369485" y="1389413"/>
          <a:ext cx="8571349" cy="24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Elipse"/>
          <p:cNvSpPr>
            <a:spLocks noChangeArrowheads="1"/>
          </p:cNvSpPr>
          <p:nvPr/>
        </p:nvSpPr>
        <p:spPr bwMode="auto">
          <a:xfrm>
            <a:off x="3099334" y="4473116"/>
            <a:ext cx="284533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" name="12 Elipse"/>
          <p:cNvSpPr>
            <a:spLocks noChangeArrowheads="1"/>
          </p:cNvSpPr>
          <p:nvPr/>
        </p:nvSpPr>
        <p:spPr bwMode="auto">
          <a:xfrm>
            <a:off x="3891423" y="5438098"/>
            <a:ext cx="284533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13 Elipse"/>
          <p:cNvSpPr>
            <a:spLocks noChangeArrowheads="1"/>
          </p:cNvSpPr>
          <p:nvPr/>
        </p:nvSpPr>
        <p:spPr bwMode="auto">
          <a:xfrm>
            <a:off x="8352420" y="1621045"/>
            <a:ext cx="394810" cy="5195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" name="14 Elipse"/>
          <p:cNvSpPr>
            <a:spLocks noChangeArrowheads="1"/>
          </p:cNvSpPr>
          <p:nvPr/>
        </p:nvSpPr>
        <p:spPr bwMode="auto">
          <a:xfrm>
            <a:off x="7696421" y="4501994"/>
            <a:ext cx="284533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15 Elipse"/>
          <p:cNvSpPr>
            <a:spLocks noChangeArrowheads="1"/>
          </p:cNvSpPr>
          <p:nvPr/>
        </p:nvSpPr>
        <p:spPr bwMode="auto">
          <a:xfrm>
            <a:off x="8462697" y="5186070"/>
            <a:ext cx="284533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1" grpId="0" animBg="1"/>
      <p:bldP spid="55" grpId="0" animBg="1"/>
      <p:bldGraphic spid="59" grpId="0" uiExpand="1">
        <p:bldSub>
          <a:bldChart bld="category"/>
        </p:bldSub>
      </p:bldGraphic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27</a:t>
            </a:fld>
            <a:endParaRPr lang="es-AR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5452740"/>
              </p:ext>
            </p:extLst>
          </p:nvPr>
        </p:nvGraphicFramePr>
        <p:xfrm>
          <a:off x="719572" y="2219864"/>
          <a:ext cx="5038794" cy="39434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712795"/>
                <a:gridCol w="1325999"/>
              </a:tblGrid>
              <a:tr h="361640">
                <a:tc>
                  <a:txBody>
                    <a:bodyPr/>
                    <a:lstStyle/>
                    <a:p>
                      <a:pPr marL="108000" algn="l" fontAlgn="b"/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Atracción de personal idóneo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Tecnología</a:t>
                      </a:r>
                      <a:endParaRPr lang="es-E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Salarios</a:t>
                      </a:r>
                      <a:endParaRPr lang="es-E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Retención de talentos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Obtención de crédito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Condiciones de comercio internacional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Tensión sindical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Provisión de insumos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Energía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Tarifas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Cumplimiento regulatorio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10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Otras respuestas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 rot="10800000" flipV="1">
            <a:off x="17373" y="1700809"/>
            <a:ext cx="8251947" cy="547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¿Cuáles cree que son los temas más importantes para su negocio en el próximo año? </a:t>
            </a:r>
          </a:p>
          <a:p>
            <a:pPr marL="108000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Respuestas múltiples -%-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Temas importantes para su negocio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0" y="497662"/>
            <a:ext cx="9144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enfoques complementarios.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Humanos (atracción de personal idóneo y retención) y Tecnología.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Humanos (problemas sindicales y salarios) y cuestiones de su negocio (obtención de crédito, condiciones del comercio internacional, provisión de insumos y energía).</a:t>
            </a:r>
          </a:p>
        </p:txBody>
      </p:sp>
      <p:sp>
        <p:nvSpPr>
          <p:cNvPr id="7" name="6 Elipse"/>
          <p:cNvSpPr/>
          <p:nvPr/>
        </p:nvSpPr>
        <p:spPr>
          <a:xfrm>
            <a:off x="8882765" y="6263601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098852"/>
              </p:ext>
            </p:extLst>
          </p:nvPr>
        </p:nvGraphicFramePr>
        <p:xfrm>
          <a:off x="5940931" y="2219864"/>
          <a:ext cx="2519398" cy="39434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1259699"/>
                <a:gridCol w="1259699"/>
              </a:tblGrid>
              <a:tr h="36164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1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Elipse"/>
          <p:cNvSpPr>
            <a:spLocks noChangeArrowheads="1"/>
          </p:cNvSpPr>
          <p:nvPr/>
        </p:nvSpPr>
        <p:spPr bwMode="auto">
          <a:xfrm>
            <a:off x="6408204" y="3140968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10 Elipse"/>
          <p:cNvSpPr>
            <a:spLocks noChangeArrowheads="1"/>
          </p:cNvSpPr>
          <p:nvPr/>
        </p:nvSpPr>
        <p:spPr bwMode="auto">
          <a:xfrm>
            <a:off x="6411704" y="3745910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11 Elipse"/>
          <p:cNvSpPr>
            <a:spLocks noChangeArrowheads="1"/>
          </p:cNvSpPr>
          <p:nvPr/>
        </p:nvSpPr>
        <p:spPr bwMode="auto">
          <a:xfrm>
            <a:off x="6411704" y="4033942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" name="12 Elipse"/>
          <p:cNvSpPr>
            <a:spLocks noChangeArrowheads="1"/>
          </p:cNvSpPr>
          <p:nvPr/>
        </p:nvSpPr>
        <p:spPr bwMode="auto">
          <a:xfrm>
            <a:off x="6408204" y="4357978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13 Elipse"/>
          <p:cNvSpPr>
            <a:spLocks noChangeArrowheads="1"/>
          </p:cNvSpPr>
          <p:nvPr/>
        </p:nvSpPr>
        <p:spPr bwMode="auto">
          <a:xfrm>
            <a:off x="6411704" y="4653136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" name="14 Elipse"/>
          <p:cNvSpPr>
            <a:spLocks noChangeArrowheads="1"/>
          </p:cNvSpPr>
          <p:nvPr/>
        </p:nvSpPr>
        <p:spPr bwMode="auto">
          <a:xfrm>
            <a:off x="6411704" y="4934042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15 Elipse"/>
          <p:cNvSpPr>
            <a:spLocks noChangeArrowheads="1"/>
          </p:cNvSpPr>
          <p:nvPr/>
        </p:nvSpPr>
        <p:spPr bwMode="auto">
          <a:xfrm>
            <a:off x="7668344" y="2564904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16 Elipse"/>
          <p:cNvSpPr>
            <a:spLocks noChangeArrowheads="1"/>
          </p:cNvSpPr>
          <p:nvPr/>
        </p:nvSpPr>
        <p:spPr bwMode="auto">
          <a:xfrm>
            <a:off x="7671844" y="2852936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7668344" y="3457878"/>
            <a:ext cx="320536" cy="367166"/>
          </a:xfrm>
          <a:prstGeom prst="ellipse">
            <a:avLst/>
          </a:prstGeom>
          <a:noFill/>
          <a:ln w="28575" algn="ctr">
            <a:solidFill>
              <a:srgbClr val="17694B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28</a:t>
            </a:fld>
            <a:endParaRPr lang="es-AR" dirty="0"/>
          </a:p>
        </p:txBody>
      </p:sp>
      <p:cxnSp>
        <p:nvCxnSpPr>
          <p:cNvPr id="3" name="2 Conector recto"/>
          <p:cNvCxnSpPr/>
          <p:nvPr/>
        </p:nvCxnSpPr>
        <p:spPr>
          <a:xfrm rot="5400000">
            <a:off x="2322513" y="3653094"/>
            <a:ext cx="4643438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1000125" y="3475277"/>
            <a:ext cx="7208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>
            <a:spLocks noChangeArrowheads="1"/>
          </p:cNvSpPr>
          <p:nvPr/>
        </p:nvSpPr>
        <p:spPr bwMode="gray">
          <a:xfrm>
            <a:off x="4137025" y="6240501"/>
            <a:ext cx="1309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Importantes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gray">
          <a:xfrm rot="16200000">
            <a:off x="-952086" y="3535612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Urgentes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2786117" y="4832599"/>
            <a:ext cx="1428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Provisión de insumos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2829610" y="2527562"/>
            <a:ext cx="1857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Condiciones comercio internacional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6 CuadroTexto"/>
          <p:cNvSpPr txBox="1">
            <a:spLocks noChangeArrowheads="1"/>
          </p:cNvSpPr>
          <p:nvPr/>
        </p:nvSpPr>
        <p:spPr bwMode="auto">
          <a:xfrm>
            <a:off x="4677209" y="2139767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Obtención de crédito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16 CuadroTexto"/>
          <p:cNvSpPr txBox="1">
            <a:spLocks noChangeArrowheads="1"/>
          </p:cNvSpPr>
          <p:nvPr/>
        </p:nvSpPr>
        <p:spPr bwMode="auto">
          <a:xfrm>
            <a:off x="5661305" y="1760765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Salarios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Temas importantes y urgentes para su negocio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98488" y="664314"/>
            <a:ext cx="7947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 correlación entre la urgencia y la importancia de los aspectos relevantes.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978325" y="1232756"/>
            <a:ext cx="21800" cy="47428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037611" y="5933432"/>
            <a:ext cx="7170793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31540" y="1148303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40</a:t>
            </a:r>
            <a:endParaRPr lang="es-ES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96572" y="4599015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31540" y="3499998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31540" y="2314154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3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59349" y="5821718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177870" y="6021791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832742" y="6021791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3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545478" y="6021791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40</a:t>
            </a:r>
            <a:endParaRPr lang="es-ES" sz="1400" dirty="0"/>
          </a:p>
        </p:txBody>
      </p:sp>
      <p:sp>
        <p:nvSpPr>
          <p:cNvPr id="28" name="Triángulo isósceles 27"/>
          <p:cNvSpPr/>
          <p:nvPr/>
        </p:nvSpPr>
        <p:spPr>
          <a:xfrm>
            <a:off x="3123053" y="4735754"/>
            <a:ext cx="239970" cy="1524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riángulo isósceles 28"/>
          <p:cNvSpPr/>
          <p:nvPr/>
        </p:nvSpPr>
        <p:spPr>
          <a:xfrm>
            <a:off x="4378162" y="3230361"/>
            <a:ext cx="239970" cy="152400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16 CuadroTexto"/>
          <p:cNvSpPr txBox="1">
            <a:spLocks noChangeArrowheads="1"/>
          </p:cNvSpPr>
          <p:nvPr/>
        </p:nvSpPr>
        <p:spPr bwMode="auto">
          <a:xfrm>
            <a:off x="5455832" y="2966517"/>
            <a:ext cx="1857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Retención de talentos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216782" y="6021791"/>
            <a:ext cx="4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</a:t>
            </a:r>
            <a:r>
              <a:rPr lang="es-ES" sz="1400" dirty="0" smtClean="0"/>
              <a:t>0</a:t>
            </a:r>
            <a:endParaRPr lang="es-ES" sz="1400" dirty="0"/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2714287" y="1718591"/>
            <a:ext cx="5104950" cy="3155623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16 CuadroTexto"/>
          <p:cNvSpPr txBox="1">
            <a:spLocks noChangeArrowheads="1"/>
          </p:cNvSpPr>
          <p:nvPr/>
        </p:nvSpPr>
        <p:spPr bwMode="auto">
          <a:xfrm>
            <a:off x="2228418" y="3913757"/>
            <a:ext cx="1142941" cy="33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Energía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16 CuadroTexto"/>
          <p:cNvSpPr txBox="1">
            <a:spLocks noChangeArrowheads="1"/>
          </p:cNvSpPr>
          <p:nvPr/>
        </p:nvSpPr>
        <p:spPr bwMode="auto">
          <a:xfrm>
            <a:off x="2205804" y="4119178"/>
            <a:ext cx="1142941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Tarifas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16 CuadroTexto"/>
          <p:cNvSpPr txBox="1">
            <a:spLocks noChangeArrowheads="1"/>
          </p:cNvSpPr>
          <p:nvPr/>
        </p:nvSpPr>
        <p:spPr bwMode="auto">
          <a:xfrm>
            <a:off x="1215780" y="4433833"/>
            <a:ext cx="1500110" cy="5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Cumplimiento regulatorio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Triángulo isósceles 40"/>
          <p:cNvSpPr/>
          <p:nvPr/>
        </p:nvSpPr>
        <p:spPr>
          <a:xfrm>
            <a:off x="2707410" y="4548065"/>
            <a:ext cx="239970" cy="1524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Triángulo isósceles 41"/>
          <p:cNvSpPr/>
          <p:nvPr/>
        </p:nvSpPr>
        <p:spPr>
          <a:xfrm>
            <a:off x="2574440" y="4655699"/>
            <a:ext cx="239970" cy="1524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16 CuadroTexto"/>
          <p:cNvSpPr txBox="1">
            <a:spLocks noChangeArrowheads="1"/>
          </p:cNvSpPr>
          <p:nvPr/>
        </p:nvSpPr>
        <p:spPr bwMode="auto">
          <a:xfrm>
            <a:off x="3736729" y="4008641"/>
            <a:ext cx="1142941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Tensión sindical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Triángulo isósceles 43"/>
          <p:cNvSpPr/>
          <p:nvPr/>
        </p:nvSpPr>
        <p:spPr>
          <a:xfrm>
            <a:off x="4274232" y="3869227"/>
            <a:ext cx="239970" cy="1524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16 CuadroTexto"/>
          <p:cNvSpPr txBox="1">
            <a:spLocks noChangeArrowheads="1"/>
          </p:cNvSpPr>
          <p:nvPr/>
        </p:nvSpPr>
        <p:spPr bwMode="auto">
          <a:xfrm>
            <a:off x="6378025" y="2496878"/>
            <a:ext cx="1571625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Tecnología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Triángulo isósceles 45"/>
          <p:cNvSpPr/>
          <p:nvPr/>
        </p:nvSpPr>
        <p:spPr>
          <a:xfrm>
            <a:off x="6390904" y="2582829"/>
            <a:ext cx="23997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Triángulo isósceles 46"/>
          <p:cNvSpPr/>
          <p:nvPr/>
        </p:nvSpPr>
        <p:spPr>
          <a:xfrm>
            <a:off x="7540566" y="2109529"/>
            <a:ext cx="23997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16 CuadroTexto"/>
          <p:cNvSpPr txBox="1">
            <a:spLocks noChangeArrowheads="1"/>
          </p:cNvSpPr>
          <p:nvPr/>
        </p:nvSpPr>
        <p:spPr bwMode="auto">
          <a:xfrm>
            <a:off x="7660551" y="1724291"/>
            <a:ext cx="1299397" cy="8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Atracción 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personal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idóneo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Triángulo isósceles 48"/>
          <p:cNvSpPr/>
          <p:nvPr/>
        </p:nvSpPr>
        <p:spPr>
          <a:xfrm>
            <a:off x="6237965" y="2113720"/>
            <a:ext cx="23997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Triángulo isósceles 49"/>
          <p:cNvSpPr/>
          <p:nvPr/>
        </p:nvSpPr>
        <p:spPr>
          <a:xfrm>
            <a:off x="5495382" y="2710995"/>
            <a:ext cx="23997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Triángulo isósceles 53"/>
          <p:cNvSpPr/>
          <p:nvPr/>
        </p:nvSpPr>
        <p:spPr>
          <a:xfrm>
            <a:off x="5471252" y="2919649"/>
            <a:ext cx="239970" cy="1524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4 Elipse"/>
          <p:cNvSpPr/>
          <p:nvPr/>
        </p:nvSpPr>
        <p:spPr>
          <a:xfrm>
            <a:off x="8856476" y="6299605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5627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1" grpId="0"/>
      <p:bldP spid="34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4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29</a:t>
            </a:fld>
            <a:endParaRPr lang="es-AR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364041097"/>
              </p:ext>
            </p:extLst>
          </p:nvPr>
        </p:nvGraphicFramePr>
        <p:xfrm>
          <a:off x="-111910" y="1497516"/>
          <a:ext cx="9255910" cy="536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 rot="10800000" flipV="1">
            <a:off x="1979712" y="1497516"/>
            <a:ext cx="7164288" cy="653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¿Cuáles son los principales rubros que considera urgente mejorar? </a:t>
            </a:r>
          </a:p>
          <a:p>
            <a:pPr marL="108000"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Respuestas múltiples -%-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Rubros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urgentes a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mejorar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-44388" y="628402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 la relevancia de educación como tema fundamental a mejorar en el país.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Notable aumento de seguridad, justicia, contención social y lucha contra el narcotráfico.</a:t>
            </a:r>
          </a:p>
        </p:txBody>
      </p:sp>
      <p:sp>
        <p:nvSpPr>
          <p:cNvPr id="7" name="28 Elipse"/>
          <p:cNvSpPr/>
          <p:nvPr/>
        </p:nvSpPr>
        <p:spPr>
          <a:xfrm>
            <a:off x="8892480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El"/>
        </p:bldSub>
      </p:bldGraphic>
      <p:bldP spid="4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0" y="690525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espera un próximo semestre con clara tendencia positiva.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sector servicios evalúa mejor la situación actual.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6704776" y="2771762"/>
            <a:ext cx="1469748" cy="276999"/>
            <a:chOff x="5280025" y="5945183"/>
            <a:chExt cx="1468854" cy="277775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rgbClr val="17694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77"/>
            <p:cNvSpPr>
              <a:spLocks noChangeArrowheads="1"/>
            </p:cNvSpPr>
            <p:nvPr/>
          </p:nvSpPr>
          <p:spPr bwMode="auto">
            <a:xfrm>
              <a:off x="5480073" y="5945183"/>
              <a:ext cx="126880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mejor</a:t>
              </a:r>
              <a:endParaRPr lang="es-ES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12 Grupo"/>
          <p:cNvGrpSpPr>
            <a:grpSpLocks/>
          </p:cNvGrpSpPr>
          <p:nvPr/>
        </p:nvGrpSpPr>
        <p:grpSpPr bwMode="auto">
          <a:xfrm>
            <a:off x="6704776" y="3355970"/>
            <a:ext cx="2393325" cy="276999"/>
            <a:chOff x="5280025" y="5976715"/>
            <a:chExt cx="2391593" cy="277775"/>
          </a:xfrm>
        </p:grpSpPr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chemeClr val="accent5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2191577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mejor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6725742" y="3940178"/>
            <a:ext cx="652092" cy="276999"/>
            <a:chOff x="5280025" y="5976711"/>
            <a:chExt cx="652064" cy="276187"/>
          </a:xfrm>
        </p:grpSpPr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280025" y="6033702"/>
              <a:ext cx="133344" cy="132959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5480061" y="5976711"/>
              <a:ext cx="452028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Igual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 rot="10800000" flipV="1">
            <a:off x="71501" y="1749403"/>
            <a:ext cx="6361151" cy="69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de la situación económica del semestre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 de situación económica para el próximo semestre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9015869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xmlns="" val="3436432970"/>
              </p:ext>
            </p:extLst>
          </p:nvPr>
        </p:nvGraphicFramePr>
        <p:xfrm>
          <a:off x="537427" y="2479661"/>
          <a:ext cx="6160757" cy="40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6704776" y="4524386"/>
            <a:ext cx="2276313" cy="276999"/>
            <a:chOff x="5280025" y="5945183"/>
            <a:chExt cx="2274928" cy="277775"/>
          </a:xfrm>
        </p:grpSpPr>
        <p:sp>
          <p:nvSpPr>
            <p:cNvPr id="45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5480070" y="5945183"/>
              <a:ext cx="2074883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peor</a:t>
              </a:r>
            </a:p>
          </p:txBody>
        </p:sp>
      </p:grpSp>
      <p:grpSp>
        <p:nvGrpSpPr>
          <p:cNvPr id="6" name="12 Grupo"/>
          <p:cNvGrpSpPr>
            <a:grpSpLocks/>
          </p:cNvGrpSpPr>
          <p:nvPr/>
        </p:nvGrpSpPr>
        <p:grpSpPr bwMode="auto">
          <a:xfrm>
            <a:off x="6704776" y="5108594"/>
            <a:ext cx="1352721" cy="276999"/>
            <a:chOff x="5280025" y="5976715"/>
            <a:chExt cx="1351742" cy="277775"/>
          </a:xfrm>
        </p:grpSpPr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115172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peor</a:t>
              </a:r>
            </a:p>
          </p:txBody>
        </p:sp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17865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3</a:t>
            </a:fld>
            <a:endParaRPr lang="es-AR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427" y="3632969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65%</a:t>
            </a:r>
            <a:endParaRPr lang="es-ES" b="1" dirty="0">
              <a:solidFill>
                <a:srgbClr val="3CB679"/>
              </a:solidFill>
            </a:endParaRPr>
          </a:p>
        </p:txBody>
      </p:sp>
      <p:sp>
        <p:nvSpPr>
          <p:cNvPr id="31" name="30 Abrir llave"/>
          <p:cNvSpPr/>
          <p:nvPr/>
        </p:nvSpPr>
        <p:spPr>
          <a:xfrm>
            <a:off x="1486331" y="2910261"/>
            <a:ext cx="264797" cy="1670406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55091" y="3570846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78%</a:t>
            </a:r>
            <a:endParaRPr lang="es-ES" b="1" dirty="0">
              <a:solidFill>
                <a:srgbClr val="3CB679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093337" y="3176972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082783" y="4429238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Abrir llave"/>
          <p:cNvSpPr/>
          <p:nvPr/>
        </p:nvSpPr>
        <p:spPr>
          <a:xfrm flipH="1">
            <a:off x="5364928" y="2828043"/>
            <a:ext cx="311268" cy="1905024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9512" y="4451364"/>
            <a:ext cx="1322343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Servicios 16%</a:t>
            </a:r>
          </a:p>
          <a:p>
            <a:r>
              <a:rPr lang="es-ES" sz="1600" dirty="0" smtClean="0"/>
              <a:t>Industria 27%</a:t>
            </a:r>
            <a:endParaRPr lang="es-ES" sz="1600" dirty="0"/>
          </a:p>
        </p:txBody>
      </p:sp>
      <p:cxnSp>
        <p:nvCxnSpPr>
          <p:cNvPr id="39" name="38 Conector recto"/>
          <p:cNvCxnSpPr>
            <a:stCxn id="33" idx="3"/>
          </p:cNvCxnSpPr>
          <p:nvPr/>
        </p:nvCxnSpPr>
        <p:spPr>
          <a:xfrm>
            <a:off x="1501855" y="4743752"/>
            <a:ext cx="408754" cy="292389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Elipse"/>
          <p:cNvSpPr/>
          <p:nvPr/>
        </p:nvSpPr>
        <p:spPr>
          <a:xfrm>
            <a:off x="1430216" y="2617112"/>
            <a:ext cx="1884432" cy="893561"/>
          </a:xfrm>
          <a:prstGeom prst="ellipse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1874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9" grpId="0" animBg="1"/>
      <p:bldGraphic spid="26" grpId="0" uiExpand="1">
        <p:bldSub>
          <a:bldChart bld="categoryEl"/>
        </p:bldSub>
      </p:bldGraphic>
      <p:bldP spid="27" grpId="0"/>
      <p:bldP spid="31" grpId="0" animBg="1"/>
      <p:bldP spid="32" grpId="0"/>
      <p:bldP spid="38" grpId="0" animBg="1"/>
      <p:bldP spid="33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30</a:t>
            </a:fld>
            <a:endParaRPr lang="es-AR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1449120"/>
              </p:ext>
            </p:extLst>
          </p:nvPr>
        </p:nvGraphicFramePr>
        <p:xfrm>
          <a:off x="1943708" y="2584999"/>
          <a:ext cx="4886653" cy="29366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3223163"/>
                <a:gridCol w="1663490"/>
              </a:tblGrid>
              <a:tr h="385612">
                <a:tc>
                  <a:txBody>
                    <a:bodyPr/>
                    <a:lstStyle/>
                    <a:p>
                      <a:pPr marL="108000" algn="l" fontAlgn="b"/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Inseguridad</a:t>
                      </a:r>
                      <a:endParaRPr lang="es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Inflación / </a:t>
                      </a:r>
                      <a:r>
                        <a:rPr lang="es-ES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Situación económica</a:t>
                      </a:r>
                      <a:endParaRPr lang="es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Educación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Justicia</a:t>
                      </a:r>
                      <a:endParaRPr lang="es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Narcotráfico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Empleo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884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Otra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 rot="10800000" flipV="1">
            <a:off x="7870" y="1351962"/>
            <a:ext cx="4872080" cy="945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¿Cuáles son los temas que más le preocupan en su vida cotidiana? Abierta </a:t>
            </a:r>
          </a:p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Respuestas codificadas 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Temas que lo preocupan en su vida cotidiana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0" y="727038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Fuerte impacto de la inseguridad en la vida cotidiana.</a:t>
            </a:r>
          </a:p>
        </p:txBody>
      </p:sp>
      <p:sp>
        <p:nvSpPr>
          <p:cNvPr id="7" name="6 Elipse"/>
          <p:cNvSpPr/>
          <p:nvPr/>
        </p:nvSpPr>
        <p:spPr>
          <a:xfrm>
            <a:off x="8892480" y="6340834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31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Temas que lo preocupan en su vida cotidiana</a:t>
            </a: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163451" y="727038"/>
            <a:ext cx="88360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Inseguridad e inflación son un factor común entre empresarios y población en general.</a:t>
            </a:r>
          </a:p>
          <a:p>
            <a:pPr algn="ctr" eaLnBrk="0" hangingPunct="0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tendencia es que en ambos segmentos la inseguridad se convierte en el problema principal.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06889" y="2429357"/>
            <a:ext cx="204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2D875A"/>
                </a:solidFill>
              </a:rPr>
              <a:t>Población*</a:t>
            </a:r>
            <a:endParaRPr lang="es-ES" sz="2400" b="1" dirty="0">
              <a:solidFill>
                <a:srgbClr val="2D875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6956" y="2429358"/>
            <a:ext cx="204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2D875A"/>
                </a:solidFill>
              </a:rPr>
              <a:t>Empresarios</a:t>
            </a:r>
            <a:endParaRPr lang="es-ES" sz="2400" b="1" dirty="0">
              <a:solidFill>
                <a:srgbClr val="2D875A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1529" y="3278906"/>
            <a:ext cx="127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1º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4225" y="4205263"/>
            <a:ext cx="162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Inseguridad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93465" y="3367004"/>
            <a:ext cx="143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Inseguridad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30270" y="3429240"/>
            <a:ext cx="141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Inflación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98691" y="4169124"/>
            <a:ext cx="143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Inflación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>
            <a:off x="7751617" y="4205435"/>
            <a:ext cx="312771" cy="288693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10800000">
            <a:off x="7751617" y="3422711"/>
            <a:ext cx="312771" cy="288693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7620" y="5812282"/>
            <a:ext cx="664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(*) Tracking de Humor Social y Político Sept. 2016 - </a:t>
            </a:r>
            <a:r>
              <a:rPr lang="es-AR" sz="1400" i="1" dirty="0" err="1" smtClean="0"/>
              <a:t>D’Alessio</a:t>
            </a:r>
            <a:r>
              <a:rPr lang="es-AR" sz="1400" i="1" dirty="0" smtClean="0"/>
              <a:t> IROL/ </a:t>
            </a:r>
            <a:r>
              <a:rPr lang="es-AR" sz="1400" i="1" dirty="0" err="1" smtClean="0"/>
              <a:t>Berensztein</a:t>
            </a:r>
            <a:r>
              <a:rPr lang="es-AR" sz="1400" i="1" dirty="0" smtClean="0"/>
              <a:t>-</a:t>
            </a:r>
            <a:endParaRPr lang="es-ES" sz="1400" i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67573" y="4078386"/>
            <a:ext cx="127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2</a:t>
            </a:r>
            <a:r>
              <a:rPr lang="es-ES" sz="3600" b="1" dirty="0" smtClean="0">
                <a:solidFill>
                  <a:srgbClr val="C00000"/>
                </a:solidFill>
              </a:rPr>
              <a:t>º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14" name="AutoShape 4" descr="Resultado de imagen para iconopist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AutoShape 6" descr="Resultado de imagen para iconopisto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AutoShape 8" descr="Resultado de imagen para iconopisto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/>
      <p:bldP spid="17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624061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32</a:t>
            </a:fld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0" y="-15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Aciertos y desaciertos del </a:t>
            </a:r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 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0460" y="2195819"/>
            <a:ext cx="204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2D875A"/>
                </a:solidFill>
              </a:rPr>
              <a:t>Aciertos</a:t>
            </a:r>
            <a:endParaRPr lang="es-ES" sz="2000" b="1" dirty="0">
              <a:solidFill>
                <a:srgbClr val="2D875A"/>
              </a:solidFill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0" y="544473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Mayor cantidad de aciertos que desaciertos.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aciertos tienden a ser estructurales y los desaciertos instrumentales.</a:t>
            </a:r>
          </a:p>
        </p:txBody>
      </p:sp>
      <p:sp>
        <p:nvSpPr>
          <p:cNvPr id="15" name="14 Rectángulo"/>
          <p:cNvSpPr/>
          <p:nvPr/>
        </p:nvSpPr>
        <p:spPr>
          <a:xfrm rot="10800000" flipV="1">
            <a:off x="7867" y="1259422"/>
            <a:ext cx="6623055" cy="704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mayores aciertos y errores del gobierno - Abierta </a:t>
            </a:r>
          </a:p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Respuestas codificadas 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8064" y="2690131"/>
            <a:ext cx="204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Desaciertos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0850591"/>
              </p:ext>
            </p:extLst>
          </p:nvPr>
        </p:nvGraphicFramePr>
        <p:xfrm>
          <a:off x="72677" y="2353946"/>
          <a:ext cx="4205021" cy="42494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95910"/>
                <a:gridCol w="1309111"/>
              </a:tblGrid>
              <a:tr h="361640">
                <a:tc>
                  <a:txBody>
                    <a:bodyPr/>
                    <a:lstStyle/>
                    <a:p>
                      <a:pPr marL="108000" algn="l" fontAlgn="b"/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n-lt"/>
                        </a:rPr>
                        <a:t>Eliminación</a:t>
                      </a:r>
                      <a:r>
                        <a:rPr lang="es-ES" sz="16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smtClean="0">
                          <a:latin typeface="+mn-lt"/>
                        </a:rPr>
                        <a:t>del </a:t>
                      </a:r>
                      <a:r>
                        <a:rPr lang="es-ES" sz="1600" b="0" i="0" u="none" strike="noStrike" dirty="0">
                          <a:latin typeface="+mn-lt"/>
                        </a:rPr>
                        <a:t>cepo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latin typeface="+mn-lt"/>
                        </a:rPr>
                        <a:t>Apertura al mundo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>
                          <a:latin typeface="+mn-lt"/>
                        </a:rPr>
                        <a:t>Mayor diálogo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>
                          <a:latin typeface="+mn-lt"/>
                        </a:rPr>
                        <a:t>Transparencia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>
                          <a:latin typeface="+mn-lt"/>
                        </a:rPr>
                        <a:t>Acuerdo con los holdouts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>
                          <a:latin typeface="+mn-lt"/>
                        </a:rPr>
                        <a:t>Política económica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latin typeface="+mn-lt"/>
                        </a:rPr>
                        <a:t>Sinceramiento de la situación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n-lt"/>
                        </a:rPr>
                        <a:t>Avance de la Justicia</a:t>
                      </a:r>
                      <a:endParaRPr lang="es-E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n-lt"/>
                        </a:rPr>
                        <a:t>Contención de la </a:t>
                      </a:r>
                      <a:r>
                        <a:rPr lang="es-ES" sz="1600" b="0" i="0" u="none" strike="noStrike" dirty="0">
                          <a:latin typeface="+mn-lt"/>
                        </a:rPr>
                        <a:t>inflación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n-lt"/>
                        </a:rPr>
                        <a:t>Generación de confianza</a:t>
                      </a:r>
                      <a:endParaRPr lang="es-E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n-lt"/>
                        </a:rPr>
                        <a:t>Trabajo en equipo</a:t>
                      </a:r>
                      <a:endParaRPr lang="es-ES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latin typeface="+mn-lt"/>
                        </a:rPr>
                        <a:t>Independencia de poderes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latin typeface="+mn-lt"/>
                        </a:rPr>
                        <a:t>Normalización del INDEC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3275706"/>
              </p:ext>
            </p:extLst>
          </p:nvPr>
        </p:nvGraphicFramePr>
        <p:xfrm>
          <a:off x="4757661" y="2874797"/>
          <a:ext cx="4169017" cy="20550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</a:tblPr>
              <a:tblGrid>
                <a:gridCol w="2871115"/>
                <a:gridCol w="1297902"/>
              </a:tblGrid>
              <a:tr h="361640">
                <a:tc>
                  <a:txBody>
                    <a:bodyPr/>
                    <a:lstStyle/>
                    <a:p>
                      <a:pPr marL="108000" algn="l" fontAlgn="b"/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694B"/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j-lt"/>
                        </a:rPr>
                        <a:t>Instrumentación de tarifas</a:t>
                      </a:r>
                      <a:endParaRPr lang="es-ES" sz="1600" b="0" i="0" u="none" strike="noStrike" dirty="0">
                        <a:latin typeface="+mj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j-lt"/>
                        </a:rPr>
                        <a:t>Comunicación</a:t>
                      </a:r>
                      <a:endParaRPr lang="es-ES" sz="1600" b="0" i="0" u="none" strike="noStrike" dirty="0">
                        <a:latin typeface="+mj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j-lt"/>
                        </a:rPr>
                        <a:t>Prueba y</a:t>
                      </a:r>
                      <a:r>
                        <a:rPr lang="es-ES" sz="1600" b="0" i="0" u="none" strike="noStrike" baseline="0" dirty="0" smtClean="0">
                          <a:latin typeface="+mj-lt"/>
                        </a:rPr>
                        <a:t> error</a:t>
                      </a:r>
                      <a:endParaRPr lang="es-ES" sz="1600" b="0" i="0" u="none" strike="noStrike" dirty="0">
                        <a:latin typeface="+mj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 smtClean="0">
                          <a:latin typeface="+mj-lt"/>
                        </a:rPr>
                        <a:t>Nivel de inflación</a:t>
                      </a:r>
                      <a:endParaRPr lang="es-ES" sz="1600" b="0" i="0" u="none" strike="noStrike" dirty="0">
                        <a:latin typeface="+mj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60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latin typeface="+mj-lt"/>
                        </a:rPr>
                        <a:t>Poco avance en materia de seguridad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28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55570" y="727038"/>
            <a:ext cx="8178912" cy="529438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71755" lvl="0" indent="-342900" algn="just">
              <a:spcBef>
                <a:spcPts val="600"/>
              </a:spcBef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rgbClr val="000000"/>
                </a:solidFill>
                <a:ea typeface="Batang"/>
              </a:rPr>
              <a:t>Aunque algo menor a lo previsto, se confirmó la tendencia positiva pronosticada. </a:t>
            </a:r>
          </a:p>
          <a:p>
            <a:pPr marL="342900" marR="71755" lvl="0" indent="-342900" algn="just">
              <a:spcBef>
                <a:spcPts val="600"/>
              </a:spcBef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rgbClr val="000000"/>
                </a:solidFill>
                <a:ea typeface="Batang"/>
              </a:rPr>
              <a:t>La misma se acentúa con valores récords para el próximo semestre.</a:t>
            </a:r>
          </a:p>
          <a:p>
            <a:pPr marL="342900" marR="71755" lvl="0" indent="-342900" algn="just">
              <a:spcBef>
                <a:spcPts val="600"/>
              </a:spcBef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rgbClr val="000000"/>
                </a:solidFill>
                <a:ea typeface="Batang"/>
              </a:rPr>
              <a:t>Claro componente positivo de ventas, inversión, exportaciones  y empleo.</a:t>
            </a:r>
          </a:p>
          <a:p>
            <a:pPr marL="342900" marR="71755" indent="-342900" algn="just">
              <a:spcBef>
                <a:spcPts val="600"/>
              </a:spcBef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chemeClr val="tx1"/>
                </a:solidFill>
              </a:rPr>
              <a:t>A la mayor proporción de empresas dispuestas a invertir, se suma el valor por unidad productiva máxima del período analizado.</a:t>
            </a:r>
          </a:p>
          <a:p>
            <a:pPr marL="342900" marR="71755" indent="-342900" algn="just">
              <a:spcBef>
                <a:spcPts val="600"/>
              </a:spcBef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chemeClr val="tx1"/>
                </a:solidFill>
              </a:rPr>
              <a:t>Se ha ampliado la brecha de la capacidad disponible como consecuencia de la retracción anterior de las ventas, principalmente en la industria. Aún así el 56% tiene más del 70% de capacidad empleada.</a:t>
            </a:r>
          </a:p>
          <a:p>
            <a:pPr marL="342900" marR="71755" indent="-342900" algn="just"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r>
              <a:rPr lang="es-ES" dirty="0" smtClean="0">
                <a:solidFill>
                  <a:srgbClr val="000000"/>
                </a:solidFill>
                <a:ea typeface="Batang"/>
              </a:rPr>
              <a:t>Continúa el cambio de tendencia en términos de rentabilidad. Aumenta la proporción de quienes pueden recuperar el terreno perdido.</a:t>
            </a:r>
          </a:p>
          <a:p>
            <a:pPr marL="342900" marR="71755" lvl="0" indent="-342900" algn="just">
              <a:spcAft>
                <a:spcPts val="600"/>
              </a:spcAft>
              <a:buClr>
                <a:srgbClr val="17694B"/>
              </a:buClr>
              <a:buFont typeface="+mj-lt"/>
              <a:buAutoNum type="arabicPeriod"/>
              <a:tabLst>
                <a:tab pos="457200" algn="l"/>
                <a:tab pos="2409825" algn="l"/>
              </a:tabLst>
            </a:pPr>
            <a:endParaRPr lang="es-ES" dirty="0" smtClean="0">
              <a:solidFill>
                <a:srgbClr val="000000"/>
              </a:solidFill>
              <a:ea typeface="Batang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8892480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Emergentes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33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3649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5799" y="762000"/>
            <a:ext cx="8158221" cy="5295936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0850" indent="-450850">
              <a:buClr>
                <a:srgbClr val="17694B"/>
              </a:buClr>
              <a:buFont typeface="+mj-lt"/>
              <a:buAutoNum type="arabicPeriod" startAt="6"/>
            </a:pPr>
            <a:endParaRPr lang="es-ES" dirty="0" smtClean="0">
              <a:solidFill>
                <a:schemeClr val="tx1"/>
              </a:solidFill>
            </a:endParaRPr>
          </a:p>
          <a:p>
            <a:pPr marL="450850" indent="-450850">
              <a:buClr>
                <a:srgbClr val="17694B"/>
              </a:buClr>
              <a:buFont typeface="+mj-lt"/>
              <a:buAutoNum type="arabicPeriod" startAt="8"/>
            </a:pPr>
            <a:r>
              <a:rPr lang="es-ES" dirty="0" smtClean="0">
                <a:solidFill>
                  <a:schemeClr val="tx1"/>
                </a:solidFill>
              </a:rPr>
              <a:t>Dos enfoques complementarios en cuanto a los temas importantes para su negocio:</a:t>
            </a:r>
          </a:p>
          <a:p>
            <a:pPr marL="804863" lvl="1" indent="-347663" defTabSz="804863">
              <a:buClr>
                <a:srgbClr val="17694B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Servicios: Recursos Humanos (atracción de personal idóneo y retención) y Tecnología.</a:t>
            </a:r>
          </a:p>
          <a:p>
            <a:pPr marL="804863" lvl="1" indent="-347663" defTabSz="804863">
              <a:buClr>
                <a:srgbClr val="17694B"/>
              </a:buClr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</a:rPr>
              <a:t>Industria: Recursos Humanos (problemas sindicales y salarios)  y del negocio (obtención de crédito, condiciones del comercio internacional, provisión de insumos y energía).</a:t>
            </a:r>
          </a:p>
          <a:p>
            <a:pPr marL="450850" indent="-450850">
              <a:buClr>
                <a:srgbClr val="17694B"/>
              </a:buClr>
              <a:buFont typeface="+mj-lt"/>
              <a:buAutoNum type="arabicPeriod" startAt="7"/>
            </a:pPr>
            <a:endParaRPr lang="es-ES" dirty="0" smtClean="0">
              <a:solidFill>
                <a:schemeClr val="tx1"/>
              </a:solidFill>
            </a:endParaRP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r>
              <a:rPr lang="es-ES" dirty="0" smtClean="0">
                <a:solidFill>
                  <a:schemeClr val="tx1"/>
                </a:solidFill>
              </a:rPr>
              <a:t>Amplia correlación entre la urgencia y la importancia de los aspectos relevantes para el negocio.</a:t>
            </a: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endParaRPr lang="es-ES" dirty="0" smtClean="0">
              <a:solidFill>
                <a:schemeClr val="tx1"/>
              </a:solidFill>
            </a:endParaRP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r>
              <a:rPr lang="es-ES" dirty="0" smtClean="0">
                <a:solidFill>
                  <a:schemeClr val="tx1"/>
                </a:solidFill>
              </a:rPr>
              <a:t>Inseguridad e inflación son un factor común entre empresarios y población en general. La tendencia es que en ambos segmentos la inseguridad se convierte en el problema principal.</a:t>
            </a: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endParaRPr lang="es-ES" dirty="0" smtClean="0">
              <a:solidFill>
                <a:schemeClr val="tx1"/>
              </a:solidFill>
            </a:endParaRP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r>
              <a:rPr lang="es-ES" dirty="0" smtClean="0">
                <a:solidFill>
                  <a:schemeClr val="tx1"/>
                </a:solidFill>
              </a:rPr>
              <a:t>Encuentran en el Gobierno mayor cantidad de aciertos que desaciertos. Los aciertos tienden a ser estructurales y los desaciertos instrumentales.</a:t>
            </a: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endParaRPr lang="es-ES" dirty="0" smtClean="0">
              <a:solidFill>
                <a:schemeClr val="tx1"/>
              </a:solidFill>
            </a:endParaRPr>
          </a:p>
          <a:p>
            <a:pPr marL="450850" indent="-450850">
              <a:buClr>
                <a:srgbClr val="17694B"/>
              </a:buClr>
              <a:buFont typeface="+mj-lt"/>
              <a:buAutoNum type="arabicPeriod" startAt="9"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8856476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Emergentes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34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85750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lruidodelasnueces.com.ar/wp-content/themes/xtreme/noti/Coloquio-IDEA-30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167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 descr="Lámina-2-VERSIÓ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08194" y="325395"/>
            <a:ext cx="4459360" cy="469757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s-ES" sz="3900" b="1" dirty="0" smtClean="0">
                <a:solidFill>
                  <a:srgbClr val="1D8761"/>
                </a:solidFill>
                <a:latin typeface="+mj-lt"/>
              </a:rPr>
              <a:t>MUCHAS GRACIAS</a:t>
            </a: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PARA RECIBIR ESTA PRESENTACIÓN:</a:t>
            </a: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prensa@dalessio.com.ar</a:t>
            </a: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Asunto: IDEA 2016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 se la enviaremos a la brevedad.</a:t>
            </a: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es-ES" sz="3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5 Imagen" descr="contratapa.jpg"/>
          <p:cNvPicPr>
            <a:picLocks noChangeAspect="1"/>
          </p:cNvPicPr>
          <p:nvPr/>
        </p:nvPicPr>
        <p:blipFill>
          <a:blip r:embed="rId5" cstate="print"/>
          <a:srcRect l="27533" t="79325" r="26577" b="9494"/>
          <a:stretch>
            <a:fillRect/>
          </a:stretch>
        </p:blipFill>
        <p:spPr>
          <a:xfrm>
            <a:off x="2709837" y="4268799"/>
            <a:ext cx="4198995" cy="76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4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2706" y="1491710"/>
            <a:ext cx="5940000" cy="646986"/>
          </a:xfrm>
          <a:prstGeom prst="wedgeRoundRectCallout">
            <a:avLst/>
          </a:prstGeom>
          <a:solidFill>
            <a:srgbClr val="24A47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/>
                </a:solidFill>
              </a:rPr>
              <a:t>“Arreglos con acreedores, recomposición relaciones, recuperación confianza, aliento al agro.”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2839027" y="6150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706" y="3919298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“Hay más experiencia en el equipo gobernante y las pautas económicas </a:t>
            </a:r>
            <a:r>
              <a:rPr lang="es-ES" dirty="0" smtClean="0"/>
              <a:t>mejoran.”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706" y="2630010"/>
            <a:ext cx="5940000" cy="91940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“Hace 6 meses estábamos con deuda con los </a:t>
            </a:r>
            <a:r>
              <a:rPr lang="es-ES" dirty="0" err="1"/>
              <a:t>Holdouts</a:t>
            </a:r>
            <a:r>
              <a:rPr lang="es-ES" dirty="0"/>
              <a:t>, acababa de levantarse el cepo y nada </a:t>
            </a:r>
            <a:r>
              <a:rPr lang="es-ES" dirty="0" smtClean="0"/>
              <a:t>pasó. </a:t>
            </a:r>
            <a:r>
              <a:rPr lang="es-ES" dirty="0"/>
              <a:t>Ahora  vemos decisiones con sentido </a:t>
            </a:r>
            <a:r>
              <a:rPr lang="es-ES" dirty="0" smtClean="0"/>
              <a:t>de </a:t>
            </a:r>
            <a:r>
              <a:rPr lang="es-ES" dirty="0"/>
              <a:t>largo </a:t>
            </a:r>
            <a:r>
              <a:rPr lang="es-ES" dirty="0" smtClean="0"/>
              <a:t>plazo.”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706" y="4941168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“Hay una desaceleración de la inflación y la gente va teniendo confianza, fundamental para el </a:t>
            </a:r>
            <a:r>
              <a:rPr lang="es-ES" dirty="0" smtClean="0"/>
              <a:t>crecimiento.”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45785" y="1592796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RECOMPOSICIÓN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57929" y="5172235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CAMBIOS EXPECTATIVAS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67409" y="363542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CONFIANZA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42453" y="2956575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CEPO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45785" y="4403300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HOLDOUTS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345785" y="2295422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IMPULSO AL AGRO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28 Elipse"/>
          <p:cNvSpPr/>
          <p:nvPr/>
        </p:nvSpPr>
        <p:spPr>
          <a:xfrm>
            <a:off x="9015869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29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2706" y="1491710"/>
            <a:ext cx="5940000" cy="919401"/>
          </a:xfrm>
          <a:prstGeom prst="wedgeRoundRectCallout">
            <a:avLst/>
          </a:prstGeom>
          <a:solidFill>
            <a:srgbClr val="24A47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</a:rPr>
              <a:t>“La situación de fondo, que es la política, </a:t>
            </a:r>
            <a:r>
              <a:rPr lang="es-ES" sz="1600" b="1" i="1" dirty="0" smtClean="0">
                <a:solidFill>
                  <a:schemeClr val="bg1"/>
                </a:solidFill>
              </a:rPr>
              <a:t>cambió. </a:t>
            </a:r>
            <a:r>
              <a:rPr lang="es-ES" sz="1600" b="1" i="1" dirty="0">
                <a:solidFill>
                  <a:schemeClr val="bg1"/>
                </a:solidFill>
              </a:rPr>
              <a:t>Las cosas se están haciendo porque </a:t>
            </a:r>
            <a:r>
              <a:rPr lang="es-ES" sz="1600" b="1" i="1" dirty="0" smtClean="0">
                <a:solidFill>
                  <a:schemeClr val="bg1"/>
                </a:solidFill>
              </a:rPr>
              <a:t>al </a:t>
            </a:r>
            <a:r>
              <a:rPr lang="es-ES" sz="1600" b="1" i="1" dirty="0">
                <a:solidFill>
                  <a:schemeClr val="bg1"/>
                </a:solidFill>
              </a:rPr>
              <a:t>país le conviene y no porque le conviene a unos </a:t>
            </a:r>
            <a:r>
              <a:rPr lang="es-ES" sz="1600" b="1" i="1" dirty="0" smtClean="0">
                <a:solidFill>
                  <a:schemeClr val="bg1"/>
                </a:solidFill>
              </a:rPr>
              <a:t>pocos.”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706" y="3501008"/>
            <a:ext cx="5940000" cy="37457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“Se recuperó la libertad comercial interna y </a:t>
            </a:r>
            <a:r>
              <a:rPr lang="es-ES" dirty="0" smtClean="0"/>
              <a:t>externa.”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706" y="2730393"/>
            <a:ext cx="5940000" cy="37457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“Por las expectativas de reorganizar la economía y la </a:t>
            </a:r>
            <a:r>
              <a:rPr lang="es-ES" dirty="0" smtClean="0"/>
              <a:t>sociedad.”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706" y="5069127"/>
            <a:ext cx="5940000" cy="646986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“Se están cumpliendo las expectativas inflacionarias y estamos reingresando al </a:t>
            </a:r>
            <a:r>
              <a:rPr lang="es-ES" dirty="0" smtClean="0"/>
              <a:t>mundo</a:t>
            </a:r>
            <a:r>
              <a:rPr lang="es-ES" dirty="0"/>
              <a:t>”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45785" y="159933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POLÍTICAS DE LARGO PLAZO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45785" y="3355902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DESACELERACIÓN 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45785" y="5112467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REINGRESO AL MUNDO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45785" y="4399473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LIBERTAD COMERCIAL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345785" y="264290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MEJORAS ECONÓMICAS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496" y="4422581"/>
            <a:ext cx="5940000" cy="374571"/>
          </a:xfrm>
          <a:prstGeom prst="wedgeRoundRectCallout">
            <a:avLst/>
          </a:prstGeom>
          <a:solidFill>
            <a:srgbClr val="24A476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“</a:t>
            </a:r>
            <a:r>
              <a:rPr lang="es-ES" dirty="0"/>
              <a:t>H</a:t>
            </a:r>
            <a:r>
              <a:rPr lang="es-ES" dirty="0" smtClean="0"/>
              <a:t>ay </a:t>
            </a:r>
            <a:r>
              <a:rPr lang="es-ES" dirty="0"/>
              <a:t>expectativas buenas y eso genera </a:t>
            </a:r>
            <a:r>
              <a:rPr lang="es-ES" dirty="0" smtClean="0"/>
              <a:t>más confianza.”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 rot="10800000" flipV="1">
            <a:off x="2839027" y="6150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 mejor</a:t>
            </a:r>
          </a:p>
        </p:txBody>
      </p:sp>
      <p:sp>
        <p:nvSpPr>
          <p:cNvPr id="18" name="28 Elipse"/>
          <p:cNvSpPr/>
          <p:nvPr/>
        </p:nvSpPr>
        <p:spPr>
          <a:xfrm>
            <a:off x="9015869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08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7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0" y="690525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espera un próximo semestre con clara tendencia positiva.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sector servicios evalúa mejor la situación actual.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6704776" y="2771762"/>
            <a:ext cx="1469748" cy="276999"/>
            <a:chOff x="5280025" y="5945183"/>
            <a:chExt cx="1468854" cy="277775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rgbClr val="17694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77"/>
            <p:cNvSpPr>
              <a:spLocks noChangeArrowheads="1"/>
            </p:cNvSpPr>
            <p:nvPr/>
          </p:nvSpPr>
          <p:spPr bwMode="auto">
            <a:xfrm>
              <a:off x="5480073" y="5945183"/>
              <a:ext cx="126880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mejor</a:t>
              </a:r>
              <a:endParaRPr lang="es-ES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12 Grupo"/>
          <p:cNvGrpSpPr>
            <a:grpSpLocks/>
          </p:cNvGrpSpPr>
          <p:nvPr/>
        </p:nvGrpSpPr>
        <p:grpSpPr bwMode="auto">
          <a:xfrm>
            <a:off x="6704776" y="3355970"/>
            <a:ext cx="2393325" cy="276999"/>
            <a:chOff x="5280025" y="5976715"/>
            <a:chExt cx="2391593" cy="277775"/>
          </a:xfrm>
        </p:grpSpPr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chemeClr val="accent5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2191577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mejor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6725742" y="3940178"/>
            <a:ext cx="652092" cy="276999"/>
            <a:chOff x="5280025" y="5976711"/>
            <a:chExt cx="652064" cy="276187"/>
          </a:xfrm>
        </p:grpSpPr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280025" y="6033702"/>
              <a:ext cx="133344" cy="132959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5480061" y="5976711"/>
              <a:ext cx="452028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Igual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 rot="10800000" flipV="1">
            <a:off x="71501" y="1749403"/>
            <a:ext cx="6361151" cy="69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de la situación económica del semestre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 de situación económica para el próximo semestre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9015869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xmlns="" val="1558913813"/>
              </p:ext>
            </p:extLst>
          </p:nvPr>
        </p:nvGraphicFramePr>
        <p:xfrm>
          <a:off x="537427" y="2479661"/>
          <a:ext cx="6160757" cy="40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6704776" y="4524386"/>
            <a:ext cx="2276313" cy="276999"/>
            <a:chOff x="5280025" y="5945183"/>
            <a:chExt cx="2274928" cy="277775"/>
          </a:xfrm>
        </p:grpSpPr>
        <p:sp>
          <p:nvSpPr>
            <p:cNvPr id="45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5480070" y="5945183"/>
              <a:ext cx="2074883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peor</a:t>
              </a:r>
            </a:p>
          </p:txBody>
        </p:sp>
      </p:grpSp>
      <p:grpSp>
        <p:nvGrpSpPr>
          <p:cNvPr id="6" name="12 Grupo"/>
          <p:cNvGrpSpPr>
            <a:grpSpLocks/>
          </p:cNvGrpSpPr>
          <p:nvPr/>
        </p:nvGrpSpPr>
        <p:grpSpPr bwMode="auto">
          <a:xfrm>
            <a:off x="6704776" y="5108594"/>
            <a:ext cx="1352721" cy="276999"/>
            <a:chOff x="5280025" y="5976715"/>
            <a:chExt cx="1351742" cy="277775"/>
          </a:xfrm>
        </p:grpSpPr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115172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peor</a:t>
              </a:r>
            </a:p>
          </p:txBody>
        </p:sp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17865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6</a:t>
            </a:fld>
            <a:endParaRPr lang="es-AR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427" y="3632969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65%</a:t>
            </a:r>
            <a:endParaRPr lang="es-ES" b="1" dirty="0">
              <a:solidFill>
                <a:srgbClr val="3CB679"/>
              </a:solidFill>
            </a:endParaRPr>
          </a:p>
        </p:txBody>
      </p:sp>
      <p:sp>
        <p:nvSpPr>
          <p:cNvPr id="31" name="30 Abrir llave"/>
          <p:cNvSpPr/>
          <p:nvPr/>
        </p:nvSpPr>
        <p:spPr>
          <a:xfrm>
            <a:off x="1486331" y="2910261"/>
            <a:ext cx="264797" cy="1670406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55091" y="3570846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78%</a:t>
            </a:r>
            <a:endParaRPr lang="es-ES" b="1" dirty="0">
              <a:solidFill>
                <a:srgbClr val="3CB679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093337" y="3176972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082783" y="4429238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Abrir llave"/>
          <p:cNvSpPr/>
          <p:nvPr/>
        </p:nvSpPr>
        <p:spPr>
          <a:xfrm flipH="1">
            <a:off x="5364928" y="2828043"/>
            <a:ext cx="311268" cy="1905024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9512" y="4451364"/>
            <a:ext cx="1322343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Servicios 16%</a:t>
            </a:r>
          </a:p>
          <a:p>
            <a:r>
              <a:rPr lang="es-ES" sz="1600" dirty="0" smtClean="0"/>
              <a:t>Industria 27%</a:t>
            </a:r>
            <a:endParaRPr lang="es-ES" sz="1600" dirty="0"/>
          </a:p>
        </p:txBody>
      </p:sp>
      <p:cxnSp>
        <p:nvCxnSpPr>
          <p:cNvPr id="39" name="38 Conector recto"/>
          <p:cNvCxnSpPr>
            <a:stCxn id="33" idx="3"/>
          </p:cNvCxnSpPr>
          <p:nvPr/>
        </p:nvCxnSpPr>
        <p:spPr>
          <a:xfrm>
            <a:off x="1501855" y="4743752"/>
            <a:ext cx="408754" cy="292389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>
            <a:off x="1367644" y="5036141"/>
            <a:ext cx="1884432" cy="52030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810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63A0-0DD0-46C6-B448-C8FAEB3BE8D4}" type="slidenum">
              <a:rPr lang="es-AR" smtClean="0"/>
              <a:pPr/>
              <a:t>7</a:t>
            </a:fld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2706" y="1491710"/>
            <a:ext cx="5940000" cy="374571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</a:rPr>
              <a:t>“Retracción del consumo </a:t>
            </a:r>
            <a:r>
              <a:rPr lang="es-ES" sz="1600" b="1" i="1" dirty="0" smtClean="0">
                <a:solidFill>
                  <a:schemeClr val="bg1"/>
                </a:solidFill>
              </a:rPr>
              <a:t>interno</a:t>
            </a:r>
            <a:r>
              <a:rPr lang="es-ES" sz="1600" i="1" dirty="0">
                <a:solidFill>
                  <a:schemeClr val="bg1"/>
                </a:solidFill>
              </a:rPr>
              <a:t>."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2839027" y="615097"/>
            <a:ext cx="6361151" cy="5125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Considerandos. Base: Quienes opinaron que es mucho peor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706" y="3280418"/>
            <a:ext cx="5940000" cy="374571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“Mucha inflación, tarifas elevadísimas, muchos </a:t>
            </a:r>
            <a:r>
              <a:rPr lang="es-ES" dirty="0" smtClean="0"/>
              <a:t>despidos.”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706" y="2386064"/>
            <a:ext cx="5940000" cy="374571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177800" indent="-177800">
              <a:buFont typeface="Arial" pitchFamily="34" charset="0"/>
              <a:buChar char="•"/>
              <a:defRPr sz="1600" b="1" i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I</a:t>
            </a:r>
            <a:r>
              <a:rPr lang="es-ES" dirty="0" smtClean="0"/>
              <a:t>ngreso </a:t>
            </a:r>
            <a:r>
              <a:rPr lang="es-ES" dirty="0"/>
              <a:t>de productos importados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706" y="5069127"/>
            <a:ext cx="5940000" cy="374571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Disminución de trabajo y precios </a:t>
            </a:r>
            <a:r>
              <a:rPr lang="es-ES" dirty="0" smtClean="0"/>
              <a:t>altos. </a:t>
            </a:r>
            <a:r>
              <a:rPr lang="es-ES" dirty="0" err="1" smtClean="0"/>
              <a:t>Tarifazos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40032" y="1520788"/>
            <a:ext cx="2520000" cy="771346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RETRACCIÓN DEL CONSUMO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41950" y="3893127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TARIFAS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41950" y="4473116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DÉFICIT FISCAL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56600" y="5069127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DESPIDOS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338114" y="3322732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496" y="4174772"/>
            <a:ext cx="5940000" cy="374571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indent="0">
              <a:buFont typeface="Arial" pitchFamily="34" charset="0"/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“La inflación es altísima y se aumentó el déficit </a:t>
            </a:r>
            <a:r>
              <a:rPr lang="es-ES" dirty="0" smtClean="0"/>
              <a:t>fiscal.”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36196" y="2421760"/>
            <a:ext cx="2520000" cy="771346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COMPETENCIA DE PROD. IMPORTADOS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28 Elipse"/>
          <p:cNvSpPr/>
          <p:nvPr/>
        </p:nvSpPr>
        <p:spPr>
          <a:xfrm>
            <a:off x="8892480" y="630932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28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7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5516" y="1592796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RECOMPOSICIÓN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5516" y="3700674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CAMBIOS EXPECTATIVAS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15516" y="299804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CONFIANZA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516" y="5105926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CEPO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15516" y="4403300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HOLDOUTS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15516" y="2295422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IMPULSO AL AGRO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203848" y="1599337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POLÍTICAS DE LARGO PLAZO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203848" y="3355902"/>
            <a:ext cx="2520000" cy="771346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DESACELERACIÓN 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203848" y="5112467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REINGRESO AL MUNDO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203848" y="4399473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LIBERTAD COMERCIAL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203848" y="2642908"/>
            <a:ext cx="2520000" cy="440769"/>
          </a:xfrm>
          <a:prstGeom prst="foldedCorner">
            <a:avLst/>
          </a:prstGeom>
          <a:solidFill>
            <a:srgbClr val="CDEFDE"/>
          </a:solidFill>
          <a:ln>
            <a:solidFill>
              <a:srgbClr val="24A47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MEJORAS ECONÓMICAS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340032" y="1599337"/>
            <a:ext cx="2520000" cy="771346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RETRACCIÓN DEL CONSUMO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41950" y="3971676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TARIFAS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345785" y="5112467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DESPIDOS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343868" y="4542071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DÉFICIT FISCAL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338114" y="3401281"/>
            <a:ext cx="2520000" cy="440769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INFLACIÓN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336196" y="2500309"/>
            <a:ext cx="2520000" cy="771346"/>
          </a:xfrm>
          <a:prstGeom prst="foldedCorner">
            <a:avLst/>
          </a:prstGeom>
          <a:solidFill>
            <a:srgbClr val="FFD1D1"/>
          </a:solidFill>
          <a:ln>
            <a:solidFill>
              <a:schemeClr val="accent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COMPETENCIA DE PROD. IMPORTADOS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0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81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0" y="690525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espera un próximo semestre con clara tendencia positiva.</a:t>
            </a:r>
          </a:p>
          <a:p>
            <a:pPr algn="ctr" eaLnBrk="0" hangingPunct="0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sector servicios evalúa mejor la situación actual.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económica del país</a:t>
            </a: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6704776" y="2771762"/>
            <a:ext cx="1469748" cy="276999"/>
            <a:chOff x="5280025" y="5945183"/>
            <a:chExt cx="1468854" cy="277775"/>
          </a:xfrm>
        </p:grpSpPr>
        <p:sp>
          <p:nvSpPr>
            <p:cNvPr id="23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rgbClr val="17694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77"/>
            <p:cNvSpPr>
              <a:spLocks noChangeArrowheads="1"/>
            </p:cNvSpPr>
            <p:nvPr/>
          </p:nvSpPr>
          <p:spPr bwMode="auto">
            <a:xfrm>
              <a:off x="5480073" y="5945183"/>
              <a:ext cx="126880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mejor</a:t>
              </a:r>
              <a:endParaRPr lang="es-ES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12 Grupo"/>
          <p:cNvGrpSpPr>
            <a:grpSpLocks/>
          </p:cNvGrpSpPr>
          <p:nvPr/>
        </p:nvGrpSpPr>
        <p:grpSpPr bwMode="auto">
          <a:xfrm>
            <a:off x="6704776" y="3355970"/>
            <a:ext cx="2393325" cy="276999"/>
            <a:chOff x="5280025" y="5976715"/>
            <a:chExt cx="2391593" cy="277775"/>
          </a:xfrm>
        </p:grpSpPr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chemeClr val="accent5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2191577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mejor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6725742" y="3940178"/>
            <a:ext cx="652092" cy="276999"/>
            <a:chOff x="5280025" y="5976711"/>
            <a:chExt cx="652064" cy="276187"/>
          </a:xfrm>
        </p:grpSpPr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5280025" y="6033702"/>
              <a:ext cx="133344" cy="132959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5480061" y="5976711"/>
              <a:ext cx="452028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Igual</a:t>
              </a:r>
            </a:p>
          </p:txBody>
        </p:sp>
      </p:grpSp>
      <p:sp>
        <p:nvSpPr>
          <p:cNvPr id="25" name="24 Rectángulo"/>
          <p:cNvSpPr/>
          <p:nvPr/>
        </p:nvSpPr>
        <p:spPr>
          <a:xfrm rot="10800000" flipV="1">
            <a:off x="71501" y="1749403"/>
            <a:ext cx="6361151" cy="69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de la situación económica del semestre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00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 de situación económica para el próximo semestre -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%-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856476" y="6350040"/>
            <a:ext cx="45719" cy="457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xmlns="" val="1674611010"/>
              </p:ext>
            </p:extLst>
          </p:nvPr>
        </p:nvGraphicFramePr>
        <p:xfrm>
          <a:off x="537427" y="2479661"/>
          <a:ext cx="6160757" cy="40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6704776" y="4524386"/>
            <a:ext cx="2276313" cy="276999"/>
            <a:chOff x="5280025" y="5945183"/>
            <a:chExt cx="2274928" cy="277775"/>
          </a:xfrm>
        </p:grpSpPr>
        <p:sp>
          <p:nvSpPr>
            <p:cNvPr id="45" name="Rectangle 76"/>
            <p:cNvSpPr>
              <a:spLocks noChangeArrowheads="1"/>
            </p:cNvSpPr>
            <p:nvPr/>
          </p:nvSpPr>
          <p:spPr bwMode="auto">
            <a:xfrm>
              <a:off x="5280025" y="6001622"/>
              <a:ext cx="133350" cy="133350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 b="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5480070" y="5945183"/>
              <a:ext cx="2074883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Moderadamente peor</a:t>
              </a:r>
            </a:p>
          </p:txBody>
        </p:sp>
      </p:grpSp>
      <p:grpSp>
        <p:nvGrpSpPr>
          <p:cNvPr id="6" name="12 Grupo"/>
          <p:cNvGrpSpPr>
            <a:grpSpLocks/>
          </p:cNvGrpSpPr>
          <p:nvPr/>
        </p:nvGrpSpPr>
        <p:grpSpPr bwMode="auto">
          <a:xfrm>
            <a:off x="6704776" y="5108594"/>
            <a:ext cx="1352721" cy="276999"/>
            <a:chOff x="5280025" y="5976715"/>
            <a:chExt cx="1351742" cy="277775"/>
          </a:xfrm>
        </p:grpSpPr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5280025" y="6032437"/>
              <a:ext cx="133254" cy="133724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 b="0" dirty="0">
                <a:ln>
                  <a:solidFill>
                    <a:srgbClr val="92D05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5480041" y="5976715"/>
              <a:ext cx="115172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Mucho peor</a:t>
              </a:r>
            </a:p>
          </p:txBody>
        </p:sp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17865" y="6356354"/>
            <a:ext cx="2133600" cy="501646"/>
          </a:xfrm>
        </p:spPr>
        <p:txBody>
          <a:bodyPr/>
          <a:lstStyle/>
          <a:p>
            <a:fld id="{180963A0-0DD0-46C6-B448-C8FAEB3BE8D4}" type="slidenum">
              <a:rPr lang="es-AR" smtClean="0"/>
              <a:pPr/>
              <a:t>9</a:t>
            </a:fld>
            <a:endParaRPr lang="es-AR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427" y="3632969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65%</a:t>
            </a:r>
            <a:endParaRPr lang="es-ES" b="1" dirty="0">
              <a:solidFill>
                <a:srgbClr val="3CB679"/>
              </a:solidFill>
            </a:endParaRPr>
          </a:p>
        </p:txBody>
      </p:sp>
      <p:sp>
        <p:nvSpPr>
          <p:cNvPr id="31" name="30 Abrir llave"/>
          <p:cNvSpPr/>
          <p:nvPr/>
        </p:nvSpPr>
        <p:spPr>
          <a:xfrm>
            <a:off x="1486331" y="2910261"/>
            <a:ext cx="264797" cy="1670406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855091" y="3570846"/>
            <a:ext cx="73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CB679"/>
                </a:solidFill>
              </a:rPr>
              <a:t>78%</a:t>
            </a:r>
            <a:endParaRPr lang="es-ES" b="1" dirty="0">
              <a:solidFill>
                <a:srgbClr val="3CB679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093337" y="3176972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3082783" y="4429238"/>
            <a:ext cx="889546" cy="367914"/>
          </a:xfrm>
          <a:prstGeom prst="line">
            <a:avLst/>
          </a:prstGeom>
          <a:ln>
            <a:solidFill>
              <a:srgbClr val="24A47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Abrir llave"/>
          <p:cNvSpPr/>
          <p:nvPr/>
        </p:nvSpPr>
        <p:spPr>
          <a:xfrm flipH="1">
            <a:off x="5364928" y="2828043"/>
            <a:ext cx="311268" cy="1905024"/>
          </a:xfrm>
          <a:prstGeom prst="leftBrace">
            <a:avLst/>
          </a:prstGeom>
          <a:ln>
            <a:solidFill>
              <a:srgbClr val="24A47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9512" y="4451364"/>
            <a:ext cx="1322343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Servicios 16%</a:t>
            </a:r>
          </a:p>
          <a:p>
            <a:r>
              <a:rPr lang="es-ES" sz="1600" dirty="0" smtClean="0"/>
              <a:t>Industria 27%</a:t>
            </a:r>
            <a:endParaRPr lang="es-ES" sz="1600" dirty="0"/>
          </a:p>
        </p:txBody>
      </p:sp>
      <p:cxnSp>
        <p:nvCxnSpPr>
          <p:cNvPr id="39" name="38 Conector recto"/>
          <p:cNvCxnSpPr>
            <a:stCxn id="33" idx="3"/>
          </p:cNvCxnSpPr>
          <p:nvPr/>
        </p:nvCxnSpPr>
        <p:spPr>
          <a:xfrm>
            <a:off x="1501855" y="4743752"/>
            <a:ext cx="408754" cy="292389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>
            <a:off x="3636130" y="2748223"/>
            <a:ext cx="1884432" cy="884746"/>
          </a:xfrm>
          <a:prstGeom prst="ellipse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26965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10009</TotalTime>
  <Words>2744</Words>
  <Application>Microsoft Office PowerPoint</Application>
  <PresentationFormat>Presentación en pantalla (4:3)</PresentationFormat>
  <Paragraphs>920</Paragraphs>
  <Slides>35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npato</dc:creator>
  <cp:lastModifiedBy>pcasanueva</cp:lastModifiedBy>
  <cp:revision>1550</cp:revision>
  <dcterms:created xsi:type="dcterms:W3CDTF">2016-06-26T19:46:08Z</dcterms:created>
  <dcterms:modified xsi:type="dcterms:W3CDTF">2016-10-13T11:32:19Z</dcterms:modified>
</cp:coreProperties>
</file>